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312" r:id="rId2"/>
    <p:sldId id="313" r:id="rId3"/>
    <p:sldId id="262" r:id="rId4"/>
    <p:sldId id="316" r:id="rId5"/>
    <p:sldId id="318" r:id="rId6"/>
    <p:sldId id="319" r:id="rId7"/>
    <p:sldId id="317" r:id="rId8"/>
    <p:sldId id="320" r:id="rId9"/>
    <p:sldId id="321" r:id="rId10"/>
    <p:sldId id="322" r:id="rId11"/>
    <p:sldId id="323" r:id="rId12"/>
    <p:sldId id="324" r:id="rId13"/>
    <p:sldId id="325" r:id="rId14"/>
    <p:sldId id="326" r:id="rId15"/>
    <p:sldId id="327" r:id="rId16"/>
    <p:sldId id="328" r:id="rId17"/>
    <p:sldId id="329" r:id="rId18"/>
    <p:sldId id="331" r:id="rId19"/>
    <p:sldId id="330" r:id="rId20"/>
    <p:sldId id="333" r:id="rId21"/>
    <p:sldId id="332" r:id="rId22"/>
    <p:sldId id="335" r:id="rId23"/>
    <p:sldId id="336" r:id="rId24"/>
    <p:sldId id="337" r:id="rId25"/>
    <p:sldId id="338" r:id="rId26"/>
    <p:sldId id="339" r:id="rId27"/>
    <p:sldId id="340" r:id="rId28"/>
    <p:sldId id="341" r:id="rId29"/>
    <p:sldId id="343" r:id="rId30"/>
    <p:sldId id="344" r:id="rId31"/>
    <p:sldId id="345" r:id="rId32"/>
    <p:sldId id="346" r:id="rId33"/>
    <p:sldId id="347" r:id="rId34"/>
    <p:sldId id="348" r:id="rId35"/>
    <p:sldId id="349" r:id="rId36"/>
    <p:sldId id="350" r:id="rId37"/>
    <p:sldId id="351" r:id="rId38"/>
    <p:sldId id="354" r:id="rId39"/>
    <p:sldId id="353" r:id="rId40"/>
    <p:sldId id="357" r:id="rId41"/>
    <p:sldId id="361" r:id="rId42"/>
    <p:sldId id="360" r:id="rId43"/>
    <p:sldId id="362" r:id="rId44"/>
    <p:sldId id="363" r:id="rId45"/>
    <p:sldId id="364" r:id="rId46"/>
    <p:sldId id="365" r:id="rId47"/>
    <p:sldId id="359" r:id="rId48"/>
    <p:sldId id="367" r:id="rId49"/>
    <p:sldId id="368" r:id="rId50"/>
    <p:sldId id="369" r:id="rId51"/>
    <p:sldId id="370" r:id="rId52"/>
    <p:sldId id="315" r:id="rId5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4491"/>
    <a:srgbClr val="0547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49" autoAdjust="0"/>
    <p:restoredTop sz="94660"/>
  </p:normalViewPr>
  <p:slideViewPr>
    <p:cSldViewPr snapToGrid="0">
      <p:cViewPr varScale="1">
        <p:scale>
          <a:sx n="89" d="100"/>
          <a:sy n="89" d="100"/>
        </p:scale>
        <p:origin x="11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0F9BF3-CF4C-4FA0-A76C-37F01F4582E8}" type="datetimeFigureOut">
              <a:rPr lang="zh-CN" altLang="en-US" smtClean="0"/>
              <a:t>2021/12/17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B9772A-12CC-4165-823A-49E0C2EECF4F}" type="slidenum">
              <a:rPr lang="zh-CN" altLang="en-US" smtClean="0"/>
              <a:t>‹#›</a:t>
            </a:fld>
            <a:endParaRPr lang="zh-CN" altLang="en-US"/>
          </a:p>
        </p:txBody>
      </p:sp>
    </p:spTree>
    <p:extLst>
      <p:ext uri="{BB962C8B-B14F-4D97-AF65-F5344CB8AC3E}">
        <p14:creationId xmlns:p14="http://schemas.microsoft.com/office/powerpoint/2010/main" val="3527592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a:t>
            </a:fld>
            <a:endParaRPr lang="zh-CN" altLang="en-US"/>
          </a:p>
        </p:txBody>
      </p:sp>
    </p:spTree>
    <p:extLst>
      <p:ext uri="{BB962C8B-B14F-4D97-AF65-F5344CB8AC3E}">
        <p14:creationId xmlns:p14="http://schemas.microsoft.com/office/powerpoint/2010/main" val="2719987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12</a:t>
            </a:fld>
            <a:endParaRPr lang="zh-CN" altLang="en-US"/>
          </a:p>
        </p:txBody>
      </p:sp>
    </p:spTree>
    <p:extLst>
      <p:ext uri="{BB962C8B-B14F-4D97-AF65-F5344CB8AC3E}">
        <p14:creationId xmlns:p14="http://schemas.microsoft.com/office/powerpoint/2010/main" val="2627904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13</a:t>
            </a:fld>
            <a:endParaRPr lang="zh-CN" altLang="en-US"/>
          </a:p>
        </p:txBody>
      </p:sp>
    </p:spTree>
    <p:extLst>
      <p:ext uri="{BB962C8B-B14F-4D97-AF65-F5344CB8AC3E}">
        <p14:creationId xmlns:p14="http://schemas.microsoft.com/office/powerpoint/2010/main" val="2650557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14</a:t>
            </a:fld>
            <a:endParaRPr lang="zh-CN" altLang="en-US"/>
          </a:p>
        </p:txBody>
      </p:sp>
    </p:spTree>
    <p:extLst>
      <p:ext uri="{BB962C8B-B14F-4D97-AF65-F5344CB8AC3E}">
        <p14:creationId xmlns:p14="http://schemas.microsoft.com/office/powerpoint/2010/main" val="732806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15</a:t>
            </a:fld>
            <a:endParaRPr lang="zh-CN" altLang="en-US"/>
          </a:p>
        </p:txBody>
      </p:sp>
    </p:spTree>
    <p:extLst>
      <p:ext uri="{BB962C8B-B14F-4D97-AF65-F5344CB8AC3E}">
        <p14:creationId xmlns:p14="http://schemas.microsoft.com/office/powerpoint/2010/main" val="4003362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16</a:t>
            </a:fld>
            <a:endParaRPr lang="zh-CN" altLang="en-US"/>
          </a:p>
        </p:txBody>
      </p:sp>
    </p:spTree>
    <p:extLst>
      <p:ext uri="{BB962C8B-B14F-4D97-AF65-F5344CB8AC3E}">
        <p14:creationId xmlns:p14="http://schemas.microsoft.com/office/powerpoint/2010/main" val="3247908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17</a:t>
            </a:fld>
            <a:endParaRPr lang="zh-CN" altLang="en-US"/>
          </a:p>
        </p:txBody>
      </p:sp>
    </p:spTree>
    <p:extLst>
      <p:ext uri="{BB962C8B-B14F-4D97-AF65-F5344CB8AC3E}">
        <p14:creationId xmlns:p14="http://schemas.microsoft.com/office/powerpoint/2010/main" val="1538977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18</a:t>
            </a:fld>
            <a:endParaRPr lang="zh-CN" altLang="en-US"/>
          </a:p>
        </p:txBody>
      </p:sp>
    </p:spTree>
    <p:extLst>
      <p:ext uri="{BB962C8B-B14F-4D97-AF65-F5344CB8AC3E}">
        <p14:creationId xmlns:p14="http://schemas.microsoft.com/office/powerpoint/2010/main" val="2695620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19</a:t>
            </a:fld>
            <a:endParaRPr lang="zh-CN" altLang="en-US"/>
          </a:p>
        </p:txBody>
      </p:sp>
    </p:spTree>
    <p:extLst>
      <p:ext uri="{BB962C8B-B14F-4D97-AF65-F5344CB8AC3E}">
        <p14:creationId xmlns:p14="http://schemas.microsoft.com/office/powerpoint/2010/main" val="11561886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20</a:t>
            </a:fld>
            <a:endParaRPr lang="zh-CN" altLang="en-US"/>
          </a:p>
        </p:txBody>
      </p:sp>
    </p:spTree>
    <p:extLst>
      <p:ext uri="{BB962C8B-B14F-4D97-AF65-F5344CB8AC3E}">
        <p14:creationId xmlns:p14="http://schemas.microsoft.com/office/powerpoint/2010/main" val="34207649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21</a:t>
            </a:fld>
            <a:endParaRPr lang="zh-CN" altLang="en-US"/>
          </a:p>
        </p:txBody>
      </p:sp>
    </p:spTree>
    <p:extLst>
      <p:ext uri="{BB962C8B-B14F-4D97-AF65-F5344CB8AC3E}">
        <p14:creationId xmlns:p14="http://schemas.microsoft.com/office/powerpoint/2010/main" val="2298271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a:t>
            </a:fld>
            <a:endParaRPr lang="zh-CN" altLang="en-US"/>
          </a:p>
        </p:txBody>
      </p:sp>
    </p:spTree>
    <p:extLst>
      <p:ext uri="{BB962C8B-B14F-4D97-AF65-F5344CB8AC3E}">
        <p14:creationId xmlns:p14="http://schemas.microsoft.com/office/powerpoint/2010/main" val="38585693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22</a:t>
            </a:fld>
            <a:endParaRPr lang="zh-CN" altLang="en-US"/>
          </a:p>
        </p:txBody>
      </p:sp>
    </p:spTree>
    <p:extLst>
      <p:ext uri="{BB962C8B-B14F-4D97-AF65-F5344CB8AC3E}">
        <p14:creationId xmlns:p14="http://schemas.microsoft.com/office/powerpoint/2010/main" val="552878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23</a:t>
            </a:fld>
            <a:endParaRPr lang="zh-CN" altLang="en-US"/>
          </a:p>
        </p:txBody>
      </p:sp>
    </p:spTree>
    <p:extLst>
      <p:ext uri="{BB962C8B-B14F-4D97-AF65-F5344CB8AC3E}">
        <p14:creationId xmlns:p14="http://schemas.microsoft.com/office/powerpoint/2010/main" val="8490463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24</a:t>
            </a:fld>
            <a:endParaRPr lang="zh-CN" altLang="en-US"/>
          </a:p>
        </p:txBody>
      </p:sp>
    </p:spTree>
    <p:extLst>
      <p:ext uri="{BB962C8B-B14F-4D97-AF65-F5344CB8AC3E}">
        <p14:creationId xmlns:p14="http://schemas.microsoft.com/office/powerpoint/2010/main" val="6274209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25</a:t>
            </a:fld>
            <a:endParaRPr lang="zh-CN" altLang="en-US"/>
          </a:p>
        </p:txBody>
      </p:sp>
    </p:spTree>
    <p:extLst>
      <p:ext uri="{BB962C8B-B14F-4D97-AF65-F5344CB8AC3E}">
        <p14:creationId xmlns:p14="http://schemas.microsoft.com/office/powerpoint/2010/main" val="1189222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26</a:t>
            </a:fld>
            <a:endParaRPr lang="zh-CN" altLang="en-US"/>
          </a:p>
        </p:txBody>
      </p:sp>
    </p:spTree>
    <p:extLst>
      <p:ext uri="{BB962C8B-B14F-4D97-AF65-F5344CB8AC3E}">
        <p14:creationId xmlns:p14="http://schemas.microsoft.com/office/powerpoint/2010/main" val="2685454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27</a:t>
            </a:fld>
            <a:endParaRPr lang="zh-CN" altLang="en-US"/>
          </a:p>
        </p:txBody>
      </p:sp>
    </p:spTree>
    <p:extLst>
      <p:ext uri="{BB962C8B-B14F-4D97-AF65-F5344CB8AC3E}">
        <p14:creationId xmlns:p14="http://schemas.microsoft.com/office/powerpoint/2010/main" val="14751963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28</a:t>
            </a:fld>
            <a:endParaRPr lang="zh-CN" altLang="en-US"/>
          </a:p>
        </p:txBody>
      </p:sp>
    </p:spTree>
    <p:extLst>
      <p:ext uri="{BB962C8B-B14F-4D97-AF65-F5344CB8AC3E}">
        <p14:creationId xmlns:p14="http://schemas.microsoft.com/office/powerpoint/2010/main" val="17622449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29</a:t>
            </a:fld>
            <a:endParaRPr lang="zh-CN" altLang="en-US"/>
          </a:p>
        </p:txBody>
      </p:sp>
    </p:spTree>
    <p:extLst>
      <p:ext uri="{BB962C8B-B14F-4D97-AF65-F5344CB8AC3E}">
        <p14:creationId xmlns:p14="http://schemas.microsoft.com/office/powerpoint/2010/main" val="4315054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30</a:t>
            </a:fld>
            <a:endParaRPr lang="zh-CN" altLang="en-US"/>
          </a:p>
        </p:txBody>
      </p:sp>
    </p:spTree>
    <p:extLst>
      <p:ext uri="{BB962C8B-B14F-4D97-AF65-F5344CB8AC3E}">
        <p14:creationId xmlns:p14="http://schemas.microsoft.com/office/powerpoint/2010/main" val="9422030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31</a:t>
            </a:fld>
            <a:endParaRPr lang="zh-CN" altLang="en-US"/>
          </a:p>
        </p:txBody>
      </p:sp>
    </p:spTree>
    <p:extLst>
      <p:ext uri="{BB962C8B-B14F-4D97-AF65-F5344CB8AC3E}">
        <p14:creationId xmlns:p14="http://schemas.microsoft.com/office/powerpoint/2010/main" val="2827787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a:t>
            </a:fld>
            <a:endParaRPr lang="zh-CN" altLang="en-US"/>
          </a:p>
        </p:txBody>
      </p:sp>
    </p:spTree>
    <p:extLst>
      <p:ext uri="{BB962C8B-B14F-4D97-AF65-F5344CB8AC3E}">
        <p14:creationId xmlns:p14="http://schemas.microsoft.com/office/powerpoint/2010/main" val="35009441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32</a:t>
            </a:fld>
            <a:endParaRPr lang="zh-CN" altLang="en-US"/>
          </a:p>
        </p:txBody>
      </p:sp>
    </p:spTree>
    <p:extLst>
      <p:ext uri="{BB962C8B-B14F-4D97-AF65-F5344CB8AC3E}">
        <p14:creationId xmlns:p14="http://schemas.microsoft.com/office/powerpoint/2010/main" val="12625229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33</a:t>
            </a:fld>
            <a:endParaRPr lang="zh-CN" altLang="en-US"/>
          </a:p>
        </p:txBody>
      </p:sp>
    </p:spTree>
    <p:extLst>
      <p:ext uri="{BB962C8B-B14F-4D97-AF65-F5344CB8AC3E}">
        <p14:creationId xmlns:p14="http://schemas.microsoft.com/office/powerpoint/2010/main" val="23225694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34</a:t>
            </a:fld>
            <a:endParaRPr lang="zh-CN" altLang="en-US"/>
          </a:p>
        </p:txBody>
      </p:sp>
    </p:spTree>
    <p:extLst>
      <p:ext uri="{BB962C8B-B14F-4D97-AF65-F5344CB8AC3E}">
        <p14:creationId xmlns:p14="http://schemas.microsoft.com/office/powerpoint/2010/main" val="5456751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35</a:t>
            </a:fld>
            <a:endParaRPr lang="zh-CN" altLang="en-US"/>
          </a:p>
        </p:txBody>
      </p:sp>
    </p:spTree>
    <p:extLst>
      <p:ext uri="{BB962C8B-B14F-4D97-AF65-F5344CB8AC3E}">
        <p14:creationId xmlns:p14="http://schemas.microsoft.com/office/powerpoint/2010/main" val="31651891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36</a:t>
            </a:fld>
            <a:endParaRPr lang="zh-CN" altLang="en-US"/>
          </a:p>
        </p:txBody>
      </p:sp>
    </p:spTree>
    <p:extLst>
      <p:ext uri="{BB962C8B-B14F-4D97-AF65-F5344CB8AC3E}">
        <p14:creationId xmlns:p14="http://schemas.microsoft.com/office/powerpoint/2010/main" val="11025959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37</a:t>
            </a:fld>
            <a:endParaRPr lang="zh-CN" altLang="en-US"/>
          </a:p>
        </p:txBody>
      </p:sp>
    </p:spTree>
    <p:extLst>
      <p:ext uri="{BB962C8B-B14F-4D97-AF65-F5344CB8AC3E}">
        <p14:creationId xmlns:p14="http://schemas.microsoft.com/office/powerpoint/2010/main" val="20764101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38</a:t>
            </a:fld>
            <a:endParaRPr lang="zh-CN" altLang="en-US"/>
          </a:p>
        </p:txBody>
      </p:sp>
    </p:spTree>
    <p:extLst>
      <p:ext uri="{BB962C8B-B14F-4D97-AF65-F5344CB8AC3E}">
        <p14:creationId xmlns:p14="http://schemas.microsoft.com/office/powerpoint/2010/main" val="39189222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39</a:t>
            </a:fld>
            <a:endParaRPr lang="zh-CN" altLang="en-US"/>
          </a:p>
        </p:txBody>
      </p:sp>
    </p:spTree>
    <p:extLst>
      <p:ext uri="{BB962C8B-B14F-4D97-AF65-F5344CB8AC3E}">
        <p14:creationId xmlns:p14="http://schemas.microsoft.com/office/powerpoint/2010/main" val="6439829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40</a:t>
            </a:fld>
            <a:endParaRPr lang="zh-CN" altLang="en-US"/>
          </a:p>
        </p:txBody>
      </p:sp>
    </p:spTree>
    <p:extLst>
      <p:ext uri="{BB962C8B-B14F-4D97-AF65-F5344CB8AC3E}">
        <p14:creationId xmlns:p14="http://schemas.microsoft.com/office/powerpoint/2010/main" val="33193191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41</a:t>
            </a:fld>
            <a:endParaRPr lang="zh-CN" altLang="en-US"/>
          </a:p>
        </p:txBody>
      </p:sp>
    </p:spTree>
    <p:extLst>
      <p:ext uri="{BB962C8B-B14F-4D97-AF65-F5344CB8AC3E}">
        <p14:creationId xmlns:p14="http://schemas.microsoft.com/office/powerpoint/2010/main" val="2395992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6</a:t>
            </a:fld>
            <a:endParaRPr lang="zh-CN" altLang="en-US"/>
          </a:p>
        </p:txBody>
      </p:sp>
    </p:spTree>
    <p:extLst>
      <p:ext uri="{BB962C8B-B14F-4D97-AF65-F5344CB8AC3E}">
        <p14:creationId xmlns:p14="http://schemas.microsoft.com/office/powerpoint/2010/main" val="26612326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42</a:t>
            </a:fld>
            <a:endParaRPr lang="zh-CN" altLang="en-US"/>
          </a:p>
        </p:txBody>
      </p:sp>
    </p:spTree>
    <p:extLst>
      <p:ext uri="{BB962C8B-B14F-4D97-AF65-F5344CB8AC3E}">
        <p14:creationId xmlns:p14="http://schemas.microsoft.com/office/powerpoint/2010/main" val="33966545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43</a:t>
            </a:fld>
            <a:endParaRPr lang="zh-CN" altLang="en-US"/>
          </a:p>
        </p:txBody>
      </p:sp>
    </p:spTree>
    <p:extLst>
      <p:ext uri="{BB962C8B-B14F-4D97-AF65-F5344CB8AC3E}">
        <p14:creationId xmlns:p14="http://schemas.microsoft.com/office/powerpoint/2010/main" val="9048733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44</a:t>
            </a:fld>
            <a:endParaRPr lang="zh-CN" altLang="en-US"/>
          </a:p>
        </p:txBody>
      </p:sp>
    </p:spTree>
    <p:extLst>
      <p:ext uri="{BB962C8B-B14F-4D97-AF65-F5344CB8AC3E}">
        <p14:creationId xmlns:p14="http://schemas.microsoft.com/office/powerpoint/2010/main" val="20484844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45</a:t>
            </a:fld>
            <a:endParaRPr lang="zh-CN" altLang="en-US"/>
          </a:p>
        </p:txBody>
      </p:sp>
    </p:spTree>
    <p:extLst>
      <p:ext uri="{BB962C8B-B14F-4D97-AF65-F5344CB8AC3E}">
        <p14:creationId xmlns:p14="http://schemas.microsoft.com/office/powerpoint/2010/main" val="37193258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46</a:t>
            </a:fld>
            <a:endParaRPr lang="zh-CN" altLang="en-US"/>
          </a:p>
        </p:txBody>
      </p:sp>
    </p:spTree>
    <p:extLst>
      <p:ext uri="{BB962C8B-B14F-4D97-AF65-F5344CB8AC3E}">
        <p14:creationId xmlns:p14="http://schemas.microsoft.com/office/powerpoint/2010/main" val="300518028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47</a:t>
            </a:fld>
            <a:endParaRPr lang="zh-CN" altLang="en-US"/>
          </a:p>
        </p:txBody>
      </p:sp>
    </p:spTree>
    <p:extLst>
      <p:ext uri="{BB962C8B-B14F-4D97-AF65-F5344CB8AC3E}">
        <p14:creationId xmlns:p14="http://schemas.microsoft.com/office/powerpoint/2010/main" val="9152058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48</a:t>
            </a:fld>
            <a:endParaRPr lang="zh-CN" altLang="en-US"/>
          </a:p>
        </p:txBody>
      </p:sp>
    </p:spTree>
    <p:extLst>
      <p:ext uri="{BB962C8B-B14F-4D97-AF65-F5344CB8AC3E}">
        <p14:creationId xmlns:p14="http://schemas.microsoft.com/office/powerpoint/2010/main" val="22338311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49</a:t>
            </a:fld>
            <a:endParaRPr lang="zh-CN" altLang="en-US"/>
          </a:p>
        </p:txBody>
      </p:sp>
    </p:spTree>
    <p:extLst>
      <p:ext uri="{BB962C8B-B14F-4D97-AF65-F5344CB8AC3E}">
        <p14:creationId xmlns:p14="http://schemas.microsoft.com/office/powerpoint/2010/main" val="4935609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50</a:t>
            </a:fld>
            <a:endParaRPr lang="zh-CN" altLang="en-US"/>
          </a:p>
        </p:txBody>
      </p:sp>
    </p:spTree>
    <p:extLst>
      <p:ext uri="{BB962C8B-B14F-4D97-AF65-F5344CB8AC3E}">
        <p14:creationId xmlns:p14="http://schemas.microsoft.com/office/powerpoint/2010/main" val="7777266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51</a:t>
            </a:fld>
            <a:endParaRPr lang="zh-CN" altLang="en-US"/>
          </a:p>
        </p:txBody>
      </p:sp>
    </p:spTree>
    <p:extLst>
      <p:ext uri="{BB962C8B-B14F-4D97-AF65-F5344CB8AC3E}">
        <p14:creationId xmlns:p14="http://schemas.microsoft.com/office/powerpoint/2010/main" val="2392146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7</a:t>
            </a:fld>
            <a:endParaRPr lang="zh-CN" altLang="en-US"/>
          </a:p>
        </p:txBody>
      </p:sp>
    </p:spTree>
    <p:extLst>
      <p:ext uri="{BB962C8B-B14F-4D97-AF65-F5344CB8AC3E}">
        <p14:creationId xmlns:p14="http://schemas.microsoft.com/office/powerpoint/2010/main" val="2305072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8</a:t>
            </a:fld>
            <a:endParaRPr lang="zh-CN" altLang="en-US"/>
          </a:p>
        </p:txBody>
      </p:sp>
    </p:spTree>
    <p:extLst>
      <p:ext uri="{BB962C8B-B14F-4D97-AF65-F5344CB8AC3E}">
        <p14:creationId xmlns:p14="http://schemas.microsoft.com/office/powerpoint/2010/main" val="1287115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9</a:t>
            </a:fld>
            <a:endParaRPr lang="zh-CN" altLang="en-US"/>
          </a:p>
        </p:txBody>
      </p:sp>
    </p:spTree>
    <p:extLst>
      <p:ext uri="{BB962C8B-B14F-4D97-AF65-F5344CB8AC3E}">
        <p14:creationId xmlns:p14="http://schemas.microsoft.com/office/powerpoint/2010/main" val="1471378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10</a:t>
            </a:fld>
            <a:endParaRPr lang="zh-CN" altLang="en-US"/>
          </a:p>
        </p:txBody>
      </p:sp>
    </p:spTree>
    <p:extLst>
      <p:ext uri="{BB962C8B-B14F-4D97-AF65-F5344CB8AC3E}">
        <p14:creationId xmlns:p14="http://schemas.microsoft.com/office/powerpoint/2010/main" val="61307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0D7C28-598E-4F3F-8D93-48A66FA483F7}" type="slidenum">
              <a:rPr lang="zh-CN" altLang="en-US" smtClean="0"/>
              <a:t>11</a:t>
            </a:fld>
            <a:endParaRPr lang="zh-CN" altLang="en-US"/>
          </a:p>
        </p:txBody>
      </p:sp>
    </p:spTree>
    <p:extLst>
      <p:ext uri="{BB962C8B-B14F-4D97-AF65-F5344CB8AC3E}">
        <p14:creationId xmlns:p14="http://schemas.microsoft.com/office/powerpoint/2010/main" val="2198254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4D7DAC9-2343-4BE0-9A92-8B6CC88C1B6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1101398-3E02-417B-AB24-ECAF09F990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721D35F-E323-4EBE-9F45-276F230DB2F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FA25DC78-D3B3-4541-A989-1FA9F87ED9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9AF628-6443-4310-AD4D-3652AF89BA3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15902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1CBCE5-0283-453E-B58C-C6CA706E6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766B27F-521D-499B-A630-18EE7F37ACB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9324BE-8FD8-4CE9-AC66-F5B2B489AB69}"/>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EA4A4240-30A9-40EE-AB87-BC2C7A1A522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F83708C-A582-4EEC-8D51-0E22895FBD2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10561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AF1FCD9-6987-4CCC-B7CE-037F09CE0A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EEC26CD-1455-45F8-85C4-CA7657E7F1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8B91CB6-E31D-4733-AA9B-7F53EF67D06D}"/>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0ED68099-99A9-4F55-936F-93506F9E891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2412F08-4188-4126-9E6F-E4F5D394630A}"/>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608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504A7A-0B10-4A33-A469-2D905D95D56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C03CC08-5065-429D-A5E8-F9B46FC66BA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6836AE7-0F96-40DB-A407-343B2FFCFA92}"/>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C53C5B18-4754-4319-BAE4-6C380F7AC1A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0D78372-19D6-41A6-BD1D-1A4050530534}"/>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76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CC31DE-F2C7-49D5-9DA4-17B61AE161F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3668187E-1785-4DFD-85A3-760D40BAB0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605326E-A0A6-4206-86D5-8935E8DB3AC6}"/>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2DD65BE1-DAF5-4DED-A773-D7C45CC1312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A947848-EDB3-418C-AB10-F48A81430E08}"/>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5447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FDD5C1-DEA4-488D-B34D-28215808ED7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1A10B24-356C-45F8-B838-E6A2071867E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8E405C0-E255-4538-AAF2-354E4EBDEAE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B5C4591-F8AA-4E74-BB99-0651D4B2D90F}"/>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F9B819E7-D061-4F1E-8F03-A5A634295D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4AA911D-4EBF-4D47-BD30-593984298603}"/>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35042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B9C188-25A9-4909-9873-2CF23BADE5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8761092-F4FE-4BFF-90C9-E973AFBBCE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341AF4D-89E7-407E-9416-BA3BB244FCF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59DC247-9338-4EF7-8E36-E8DE35A7BD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534E91C-E683-4F40-8BB9-6464E65A67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E9D60F7-A7B6-44F8-95BA-67ED69EF75CC}"/>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8" name="页脚占位符 7">
            <a:extLst>
              <a:ext uri="{FF2B5EF4-FFF2-40B4-BE49-F238E27FC236}">
                <a16:creationId xmlns:a16="http://schemas.microsoft.com/office/drawing/2014/main" id="{4DBD75B0-BEBF-4ED2-BAE4-0F50610786C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5F290D-60AA-4581-B651-A601AD8635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85670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E071A7-2D46-4A01-9530-B52F7F3FE63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BE94EF1-3FE6-4E05-AD21-024611C65901}"/>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4" name="页脚占位符 3">
            <a:extLst>
              <a:ext uri="{FF2B5EF4-FFF2-40B4-BE49-F238E27FC236}">
                <a16:creationId xmlns:a16="http://schemas.microsoft.com/office/drawing/2014/main" id="{197AEA8B-5D77-4331-BB86-C2135AE05CB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0A4E219-1B7D-425D-864A-4662054A24DD}"/>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61835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D4DCBFD-6CCE-4BB6-BDD9-0E8CCD1B2088}"/>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3" name="页脚占位符 2">
            <a:extLst>
              <a:ext uri="{FF2B5EF4-FFF2-40B4-BE49-F238E27FC236}">
                <a16:creationId xmlns:a16="http://schemas.microsoft.com/office/drawing/2014/main" id="{1594B82E-A9F6-42C4-87F7-DE9250CE77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EAC656-0C7E-47EB-9BE8-DD110EB202F2}"/>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grpSp>
        <p:nvGrpSpPr>
          <p:cNvPr id="8" name="组合 7">
            <a:extLst>
              <a:ext uri="{FF2B5EF4-FFF2-40B4-BE49-F238E27FC236}">
                <a16:creationId xmlns:a16="http://schemas.microsoft.com/office/drawing/2014/main" id="{A9C71297-3512-47AE-BE77-32F5F564530F}"/>
              </a:ext>
            </a:extLst>
          </p:cNvPr>
          <p:cNvGrpSpPr/>
          <p:nvPr userDrawn="1"/>
        </p:nvGrpSpPr>
        <p:grpSpPr>
          <a:xfrm>
            <a:off x="0" y="189342"/>
            <a:ext cx="856190" cy="768163"/>
            <a:chOff x="0" y="189342"/>
            <a:chExt cx="856190" cy="768163"/>
          </a:xfrm>
        </p:grpSpPr>
        <p:sp>
          <p:nvSpPr>
            <p:cNvPr id="9" name="圆角矩形 2">
              <a:extLst>
                <a:ext uri="{FF2B5EF4-FFF2-40B4-BE49-F238E27FC236}">
                  <a16:creationId xmlns:a16="http://schemas.microsoft.com/office/drawing/2014/main" id="{DD1AF0D2-9428-4F22-A03D-62A33B7D867B}"/>
                </a:ext>
              </a:extLst>
            </p:cNvPr>
            <p:cNvSpPr/>
            <p:nvPr/>
          </p:nvSpPr>
          <p:spPr>
            <a:xfrm rot="18926425">
              <a:off x="327153" y="318911"/>
              <a:ext cx="529037" cy="529037"/>
            </a:xfrm>
            <a:prstGeom prst="roundRect">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dirty="0">
                <a:solidFill>
                  <a:prstClr val="white"/>
                </a:solidFill>
                <a:latin typeface="迷你简菱心" panose="02010609000101010101" pitchFamily="49" charset="-122"/>
                <a:ea typeface="迷你简菱心" panose="02010609000101010101" pitchFamily="49" charset="-122"/>
              </a:endParaRPr>
            </a:p>
          </p:txBody>
        </p:sp>
        <p:pic>
          <p:nvPicPr>
            <p:cNvPr id="10" name="图片 9">
              <a:extLst>
                <a:ext uri="{FF2B5EF4-FFF2-40B4-BE49-F238E27FC236}">
                  <a16:creationId xmlns:a16="http://schemas.microsoft.com/office/drawing/2014/main" id="{4E67823D-2371-465A-938B-BB0707864D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9342"/>
              <a:ext cx="762066" cy="768163"/>
            </a:xfrm>
            <a:prstGeom prst="rect">
              <a:avLst/>
            </a:prstGeom>
          </p:spPr>
        </p:pic>
      </p:grpSp>
    </p:spTree>
    <p:extLst>
      <p:ext uri="{BB962C8B-B14F-4D97-AF65-F5344CB8AC3E}">
        <p14:creationId xmlns:p14="http://schemas.microsoft.com/office/powerpoint/2010/main" val="3233263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111FB7-62F4-4645-AB9E-98B1E9F3B8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6A7A372-1F70-43BA-85BC-78A949053C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9214C-CE62-4BD4-A5BE-80DD595A61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91C2EC7-60A9-465A-868B-4DC192F6872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113F9D84-C55E-4E08-AABA-4533819BE67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A87619D-A14A-4262-A728-6089D21D4B40}"/>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191313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20ADB3-6504-4A71-87DC-5CD1221A36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6AAE41-7F78-41BE-BD82-5BAA637D67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943CA5C1-AA1D-417C-9FF0-4C4636626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DCE0CD6-7B2A-46CD-AFE7-8330F3BCD834}"/>
              </a:ext>
            </a:extLst>
          </p:cNvPr>
          <p:cNvSpPr>
            <a:spLocks noGrp="1"/>
          </p:cNvSpPr>
          <p:nvPr>
            <p:ph type="dt" sz="half" idx="10"/>
          </p:nvPr>
        </p:nvSpPr>
        <p:spPr/>
        <p:txBody>
          <a:bodyPr/>
          <a:lstStyle/>
          <a:p>
            <a:fld id="{BB85534A-97D9-4788-ACD9-09DFBA567268}"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95CB732D-F51D-405E-B5A9-8C87DDAD1E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60E9A38-711F-4F3F-934D-E12B3922AA66}"/>
              </a:ext>
            </a:extLst>
          </p:cNvPr>
          <p:cNvSpPr>
            <a:spLocks noGrp="1"/>
          </p:cNvSpPr>
          <p:nvPr>
            <p:ph type="sldNum" sz="quarter" idx="12"/>
          </p:nvPr>
        </p:nvSpPr>
        <p:spPr/>
        <p:txBody>
          <a:body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2496175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C19989F-387A-4155-B9E4-AA8D2E7D8D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D2D951E-99BD-4735-B52B-20478C9939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4265480-7D6E-4862-8C47-BE165FF756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5534A-97D9-4788-ACD9-09DFBA567268}"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60E99E91-E0F0-4C81-B7D0-50B8CE126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F62D18C6-7BA7-4E1A-BA77-9D1C81A086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DD28C-AF4B-4A36-BFD1-BAF1D496B1F5}" type="slidenum">
              <a:rPr lang="zh-CN" altLang="en-US" smtClean="0"/>
              <a:t>‹#›</a:t>
            </a:fld>
            <a:endParaRPr lang="zh-CN" altLang="en-US"/>
          </a:p>
        </p:txBody>
      </p:sp>
    </p:spTree>
    <p:extLst>
      <p:ext uri="{BB962C8B-B14F-4D97-AF65-F5344CB8AC3E}">
        <p14:creationId xmlns:p14="http://schemas.microsoft.com/office/powerpoint/2010/main" val="33003607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7" name="文本框 6">
            <a:extLst>
              <a:ext uri="{FF2B5EF4-FFF2-40B4-BE49-F238E27FC236}">
                <a16:creationId xmlns:a16="http://schemas.microsoft.com/office/drawing/2014/main" id="{03F62EC4-7A70-44F0-B635-44B0CEBC2900}"/>
              </a:ext>
            </a:extLst>
          </p:cNvPr>
          <p:cNvSpPr txBox="1"/>
          <p:nvPr/>
        </p:nvSpPr>
        <p:spPr>
          <a:xfrm>
            <a:off x="4809610" y="1936794"/>
            <a:ext cx="6902851"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a:solidFill>
                  <a:srgbClr val="044491"/>
                </a:solidFill>
                <a:latin typeface="方正尚酷简体" panose="03000509000000000000" pitchFamily="65" charset="-122"/>
                <a:ea typeface="方正尚酷简体" panose="03000509000000000000" pitchFamily="65" charset="-122"/>
              </a:rPr>
              <a:t>学习情境 </a:t>
            </a:r>
            <a:r>
              <a:rPr lang="en-US" altLang="zh-CN" sz="4800" b="1">
                <a:solidFill>
                  <a:srgbClr val="044491"/>
                </a:solidFill>
                <a:latin typeface="方正尚酷简体" panose="03000509000000000000" pitchFamily="65" charset="-122"/>
                <a:ea typeface="方正尚酷简体" panose="03000509000000000000" pitchFamily="65" charset="-122"/>
              </a:rPr>
              <a:t>1</a:t>
            </a:r>
            <a:r>
              <a:rPr lang="zh-CN" altLang="en-US" sz="4800" b="1">
                <a:solidFill>
                  <a:srgbClr val="044491"/>
                </a:solidFill>
                <a:latin typeface="方正尚酷简体" panose="03000509000000000000" pitchFamily="65" charset="-122"/>
                <a:ea typeface="方正尚酷简体" panose="03000509000000000000" pitchFamily="65" charset="-122"/>
              </a:rPr>
              <a:t>　二手车认知</a:t>
            </a:r>
            <a:endParaRPr kumimoji="0" lang="zh-CN" altLang="en-US" sz="4800" b="1"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grpSp>
        <p:nvGrpSpPr>
          <p:cNvPr id="8" name="组合 7">
            <a:extLst>
              <a:ext uri="{FF2B5EF4-FFF2-40B4-BE49-F238E27FC236}">
                <a16:creationId xmlns:a16="http://schemas.microsoft.com/office/drawing/2014/main" id="{7A71A0B2-48E4-457C-BC9C-A63EEC19416D}"/>
              </a:ext>
            </a:extLst>
          </p:cNvPr>
          <p:cNvGrpSpPr/>
          <p:nvPr/>
        </p:nvGrpSpPr>
        <p:grpSpPr>
          <a:xfrm>
            <a:off x="6096000" y="3368884"/>
            <a:ext cx="5616461" cy="1335699"/>
            <a:chOff x="874712" y="4397374"/>
            <a:chExt cx="2011363" cy="1146170"/>
          </a:xfrm>
        </p:grpSpPr>
        <p:sp>
          <p:nvSpPr>
            <p:cNvPr id="9" name="圆角矩形 9">
              <a:extLst>
                <a:ext uri="{FF2B5EF4-FFF2-40B4-BE49-F238E27FC236}">
                  <a16:creationId xmlns:a16="http://schemas.microsoft.com/office/drawing/2014/main" id="{DBA1CC09-AC5A-42B6-96F9-DA198AE795F0}"/>
                </a:ext>
              </a:extLst>
            </p:cNvPr>
            <p:cNvSpPr/>
            <p:nvPr/>
          </p:nvSpPr>
          <p:spPr>
            <a:xfrm>
              <a:off x="874712" y="4397374"/>
              <a:ext cx="2011363" cy="1146170"/>
            </a:xfrm>
            <a:prstGeom prst="round2DiagRect">
              <a:avLst>
                <a:gd name="adj1" fmla="val 33782"/>
                <a:gd name="adj2" fmla="val 0"/>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b="1">
                <a:solidFill>
                  <a:prstClr val="white"/>
                </a:solidFill>
                <a:latin typeface="迷你简菱心" panose="02010609000101010101" pitchFamily="49" charset="-122"/>
                <a:ea typeface="迷你简菱心" panose="02010609000101010101" pitchFamily="49" charset="-122"/>
              </a:endParaRPr>
            </a:p>
          </p:txBody>
        </p:sp>
        <p:sp>
          <p:nvSpPr>
            <p:cNvPr id="10" name="文本框 9">
              <a:extLst>
                <a:ext uri="{FF2B5EF4-FFF2-40B4-BE49-F238E27FC236}">
                  <a16:creationId xmlns:a16="http://schemas.microsoft.com/office/drawing/2014/main" id="{540A452B-AA59-400F-9187-B7A0386E9D36}"/>
                </a:ext>
              </a:extLst>
            </p:cNvPr>
            <p:cNvSpPr txBox="1"/>
            <p:nvPr/>
          </p:nvSpPr>
          <p:spPr>
            <a:xfrm>
              <a:off x="1059895" y="4506142"/>
              <a:ext cx="1715251" cy="1022703"/>
            </a:xfrm>
            <a:prstGeom prst="round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单元 </a:t>
              </a:r>
              <a:r>
                <a:rPr kumimoji="0" lang="en-US" altLang="zh-CN" sz="3200" b="1" i="0" u="none" strike="noStrike" kern="1200" cap="none" spc="0" normalizeH="0" baseline="0" noProof="0">
                  <a:ln>
                    <a:noFill/>
                  </a:ln>
                  <a:solidFill>
                    <a:prstClr val="white"/>
                  </a:solidFill>
                  <a:effectLst/>
                  <a:uLnTx/>
                  <a:uFillTx/>
                  <a:latin typeface="+mj-ea"/>
                  <a:ea typeface="+mj-ea"/>
                  <a:cs typeface="+mn-cs"/>
                </a:rPr>
                <a:t>1.1</a:t>
              </a:r>
              <a:r>
                <a:rPr kumimoji="0" lang="zh-CN" altLang="en-US" sz="3200" b="1" i="0" u="none" strike="noStrike" kern="1200" cap="none" spc="0" normalizeH="0" baseline="0" noProof="0">
                  <a:ln>
                    <a:noFill/>
                  </a:ln>
                  <a:solidFill>
                    <a:prstClr val="white"/>
                  </a:solidFill>
                  <a:effectLst/>
                  <a:uLnTx/>
                  <a:uFillTx/>
                  <a:latin typeface="+mj-ea"/>
                  <a:ea typeface="+mj-ea"/>
                  <a:cs typeface="+mn-cs"/>
                </a:rPr>
                <a:t>　</a:t>
              </a:r>
              <a:endParaRPr kumimoji="0" lang="en-US" altLang="zh-CN" sz="3200" b="1" i="0" u="none" strike="noStrike" kern="1200" cap="none" spc="0" normalizeH="0" baseline="0" noProof="0">
                <a:ln>
                  <a:noFill/>
                </a:ln>
                <a:solidFill>
                  <a:prstClr val="white"/>
                </a:solidFill>
                <a:effectLst/>
                <a:uLnTx/>
                <a:uFillTx/>
                <a:latin typeface="+mj-ea"/>
                <a:ea typeface="+mj-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a:ln>
                    <a:noFill/>
                  </a:ln>
                  <a:solidFill>
                    <a:prstClr val="white"/>
                  </a:solidFill>
                  <a:effectLst/>
                  <a:uLnTx/>
                  <a:uFillTx/>
                  <a:latin typeface="+mj-ea"/>
                  <a:ea typeface="+mj-ea"/>
                  <a:cs typeface="+mn-cs"/>
                </a:rPr>
                <a:t>汽车参数与性能指标识读</a:t>
              </a:r>
              <a:endParaRPr kumimoji="0" lang="zh-CN" altLang="en-US" sz="3200" b="1" i="0" u="none" strike="noStrike" kern="1200" cap="none" spc="0" normalizeH="0" baseline="0" noProof="0" dirty="0">
                <a:ln>
                  <a:noFill/>
                </a:ln>
                <a:solidFill>
                  <a:prstClr val="white"/>
                </a:solidFill>
                <a:effectLst/>
                <a:uLnTx/>
                <a:uFillTx/>
                <a:latin typeface="+mj-ea"/>
                <a:ea typeface="+mj-ea"/>
                <a:cs typeface="+mn-cs"/>
              </a:endParaRPr>
            </a:p>
          </p:txBody>
        </p:sp>
      </p:grpSp>
      <p:cxnSp>
        <p:nvCxnSpPr>
          <p:cNvPr id="11" name="直接连接符 10">
            <a:extLst>
              <a:ext uri="{FF2B5EF4-FFF2-40B4-BE49-F238E27FC236}">
                <a16:creationId xmlns:a16="http://schemas.microsoft.com/office/drawing/2014/main" id="{8AB1DFD3-EBC8-4622-A9B9-BE8DA39B278D}"/>
              </a:ext>
            </a:extLst>
          </p:cNvPr>
          <p:cNvCxnSpPr>
            <a:cxnSpLocks/>
          </p:cNvCxnSpPr>
          <p:nvPr/>
        </p:nvCxnSpPr>
        <p:spPr>
          <a:xfrm>
            <a:off x="10049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206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pic>
        <p:nvPicPr>
          <p:cNvPr id="3" name="图片 2">
            <a:extLst>
              <a:ext uri="{FF2B5EF4-FFF2-40B4-BE49-F238E27FC236}">
                <a16:creationId xmlns:a16="http://schemas.microsoft.com/office/drawing/2014/main" id="{42CA5130-6792-4579-8498-6982B880A419}"/>
              </a:ext>
            </a:extLst>
          </p:cNvPr>
          <p:cNvPicPr>
            <a:picLocks noChangeAspect="1"/>
          </p:cNvPicPr>
          <p:nvPr/>
        </p:nvPicPr>
        <p:blipFill>
          <a:blip r:embed="rId3"/>
          <a:stretch>
            <a:fillRect/>
          </a:stretch>
        </p:blipFill>
        <p:spPr>
          <a:xfrm>
            <a:off x="2215047" y="1129033"/>
            <a:ext cx="7761905" cy="5133333"/>
          </a:xfrm>
          <a:prstGeom prst="rect">
            <a:avLst/>
          </a:prstGeom>
        </p:spPr>
      </p:pic>
    </p:spTree>
    <p:extLst>
      <p:ext uri="{BB962C8B-B14F-4D97-AF65-F5344CB8AC3E}">
        <p14:creationId xmlns:p14="http://schemas.microsoft.com/office/powerpoint/2010/main" val="38776842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pic>
        <p:nvPicPr>
          <p:cNvPr id="4" name="图片 3">
            <a:extLst>
              <a:ext uri="{FF2B5EF4-FFF2-40B4-BE49-F238E27FC236}">
                <a16:creationId xmlns:a16="http://schemas.microsoft.com/office/drawing/2014/main" id="{9B43042B-AAF1-424E-A8F4-EDA23E174C53}"/>
              </a:ext>
            </a:extLst>
          </p:cNvPr>
          <p:cNvPicPr>
            <a:picLocks noChangeAspect="1"/>
          </p:cNvPicPr>
          <p:nvPr/>
        </p:nvPicPr>
        <p:blipFill>
          <a:blip r:embed="rId3"/>
          <a:stretch>
            <a:fillRect/>
          </a:stretch>
        </p:blipFill>
        <p:spPr>
          <a:xfrm>
            <a:off x="2162666" y="1733762"/>
            <a:ext cx="7866667" cy="3390476"/>
          </a:xfrm>
          <a:prstGeom prst="rect">
            <a:avLst/>
          </a:prstGeom>
        </p:spPr>
      </p:pic>
    </p:spTree>
    <p:extLst>
      <p:ext uri="{BB962C8B-B14F-4D97-AF65-F5344CB8AC3E}">
        <p14:creationId xmlns:p14="http://schemas.microsoft.com/office/powerpoint/2010/main" val="20694441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71010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lang="zh-CN" altLang="en-US" sz="2000" b="1">
                  <a:solidFill>
                    <a:srgbClr val="044491"/>
                  </a:solidFill>
                  <a:latin typeface="微软雅黑"/>
                  <a:ea typeface="微软雅黑"/>
                </a:rPr>
                <a:t>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按发动机位置和驱动方式进行分类</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263226"/>
            <a:ext cx="9724080" cy="333661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汽车传动系的布置形式取决于发动机的形式和性能、汽车的总体结构形式、汽车行驶系等因素。</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）前置后驱（</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FR</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），是指发动机前置后轮驱动的汽车。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）前置前驱（</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FF</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），是指发动机前置前轮驱动的汽车。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）后置后驱（</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RR</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），是指发动机后置后轮驱动的汽车。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）中置后驱（</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MR</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），是指发动机中置后轮驱动的汽车。</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）前置四驱（</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4WD</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），是指发动机前置四轮驱动的汽车。</a:t>
            </a:r>
          </a:p>
        </p:txBody>
      </p:sp>
    </p:spTree>
    <p:extLst>
      <p:ext uri="{BB962C8B-B14F-4D97-AF65-F5344CB8AC3E}">
        <p14:creationId xmlns:p14="http://schemas.microsoft.com/office/powerpoint/2010/main" val="9758053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6" name="文本框 5">
            <a:extLst>
              <a:ext uri="{FF2B5EF4-FFF2-40B4-BE49-F238E27FC236}">
                <a16:creationId xmlns:a16="http://schemas.microsoft.com/office/drawing/2014/main" id="{862D943E-1140-4205-BA32-DA794A572A1C}"/>
              </a:ext>
            </a:extLst>
          </p:cNvPr>
          <p:cNvSpPr txBox="1"/>
          <p:nvPr/>
        </p:nvSpPr>
        <p:spPr>
          <a:xfrm>
            <a:off x="1248720" y="1920326"/>
            <a:ext cx="9724080" cy="212090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四轮驱动又分分时四驱（</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Part-time 4WD</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）和全时四驱（</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Full-time 4WD</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）。分时四驱最显著的优点是可根据实际情况来选取驱动模式，比较经济。全时四驱这种传动系统不需要驾驶人选择操作，前后车轮永远维持四轮驱动模式，行驶时将发动机输出扭矩按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50 ∶ 50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设定在前后轮上，使前后排车轮保持等量的扭矩。全时驱动系统具有良好的驾驶操控性和行驶循迹性，提高汽车的通过能力，但也存在比较耗油、经济性不够好的缺点。</a:t>
            </a:r>
          </a:p>
        </p:txBody>
      </p:sp>
    </p:spTree>
    <p:extLst>
      <p:ext uri="{BB962C8B-B14F-4D97-AF65-F5344CB8AC3E}">
        <p14:creationId xmlns:p14="http://schemas.microsoft.com/office/powerpoint/2010/main" val="310853575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6" name="文本框 5">
            <a:extLst>
              <a:ext uri="{FF2B5EF4-FFF2-40B4-BE49-F238E27FC236}">
                <a16:creationId xmlns:a16="http://schemas.microsoft.com/office/drawing/2014/main" id="{862D943E-1140-4205-BA32-DA794A572A1C}"/>
              </a:ext>
            </a:extLst>
          </p:cNvPr>
          <p:cNvSpPr txBox="1"/>
          <p:nvPr/>
        </p:nvSpPr>
        <p:spPr>
          <a:xfrm>
            <a:off x="1248720" y="1320251"/>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根据不同的使用要求，几种布置形式如表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1-1-2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3" name="图片 2">
            <a:extLst>
              <a:ext uri="{FF2B5EF4-FFF2-40B4-BE49-F238E27FC236}">
                <a16:creationId xmlns:a16="http://schemas.microsoft.com/office/drawing/2014/main" id="{58D84357-B011-4956-885C-5C607C47CAF9}"/>
              </a:ext>
            </a:extLst>
          </p:cNvPr>
          <p:cNvPicPr>
            <a:picLocks noChangeAspect="1"/>
          </p:cNvPicPr>
          <p:nvPr/>
        </p:nvPicPr>
        <p:blipFill>
          <a:blip r:embed="rId3"/>
          <a:stretch>
            <a:fillRect/>
          </a:stretch>
        </p:blipFill>
        <p:spPr>
          <a:xfrm>
            <a:off x="2210286" y="1779159"/>
            <a:ext cx="7771428" cy="4466667"/>
          </a:xfrm>
          <a:prstGeom prst="rect">
            <a:avLst/>
          </a:prstGeom>
        </p:spPr>
      </p:pic>
    </p:spTree>
    <p:extLst>
      <p:ext uri="{BB962C8B-B14F-4D97-AF65-F5344CB8AC3E}">
        <p14:creationId xmlns:p14="http://schemas.microsoft.com/office/powerpoint/2010/main" val="295832999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148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lang="zh-CN" altLang="en-US" sz="2000" b="1">
                  <a:solidFill>
                    <a:srgbClr val="044491"/>
                  </a:solidFill>
                  <a:latin typeface="微软雅黑"/>
                  <a:ea typeface="微软雅黑"/>
                </a:rPr>
                <a:t>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按公安机关管理分类</a:t>
              </a:r>
            </a:p>
          </p:txBody>
        </p:sp>
      </p:grpSp>
      <p:sp>
        <p:nvSpPr>
          <p:cNvPr id="7" name="文本框 6">
            <a:extLst>
              <a:ext uri="{FF2B5EF4-FFF2-40B4-BE49-F238E27FC236}">
                <a16:creationId xmlns:a16="http://schemas.microsoft.com/office/drawing/2014/main" id="{0B72DBF2-EB9C-4736-A444-105B311D9D54}"/>
              </a:ext>
            </a:extLst>
          </p:cNvPr>
          <p:cNvSpPr txBox="1"/>
          <p:nvPr/>
        </p:nvSpPr>
        <p:spPr>
          <a:xfrm>
            <a:off x="1248720" y="2625176"/>
            <a:ext cx="9724080" cy="292112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总质量≥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4500kg</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，或车长≥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，或乘坐人数（不含驾驶员）≥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人的汽车称为大型汽车。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）大型客车，可分为普通大客车、铰连式大客车及其他大客车。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）大型货车。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）大型特种车。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）大型专用载货车。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）大型其他专用车，可分为大型起重车、大型牵引车、大型仪器车及其他大型专用车。</a:t>
            </a:r>
          </a:p>
        </p:txBody>
      </p:sp>
      <p:sp>
        <p:nvSpPr>
          <p:cNvPr id="8" name="文本框 7">
            <a:extLst>
              <a:ext uri="{FF2B5EF4-FFF2-40B4-BE49-F238E27FC236}">
                <a16:creationId xmlns:a16="http://schemas.microsoft.com/office/drawing/2014/main" id="{C8562A13-80C9-4B67-9B18-285A56D5DADD}"/>
              </a:ext>
            </a:extLst>
          </p:cNvPr>
          <p:cNvSpPr txBox="1"/>
          <p:nvPr/>
        </p:nvSpPr>
        <p:spPr>
          <a:xfrm>
            <a:off x="1248720" y="21679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）大型汽车</a:t>
            </a:r>
          </a:p>
        </p:txBody>
      </p:sp>
    </p:spTree>
    <p:extLst>
      <p:ext uri="{BB962C8B-B14F-4D97-AF65-F5344CB8AC3E}">
        <p14:creationId xmlns:p14="http://schemas.microsoft.com/office/powerpoint/2010/main" val="379279517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7" name="文本框 6">
            <a:extLst>
              <a:ext uri="{FF2B5EF4-FFF2-40B4-BE49-F238E27FC236}">
                <a16:creationId xmlns:a16="http://schemas.microsoft.com/office/drawing/2014/main" id="{0B72DBF2-EB9C-4736-A444-105B311D9D54}"/>
              </a:ext>
            </a:extLst>
          </p:cNvPr>
          <p:cNvSpPr txBox="1"/>
          <p:nvPr/>
        </p:nvSpPr>
        <p:spPr>
          <a:xfrm>
            <a:off x="1248720" y="2225126"/>
            <a:ext cx="9724080" cy="3259675"/>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）小型客车，可分为吉普型小客车、旅行型小客车、轿车型小客车及其他小客车。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）小型货车，可分为栏板式小货车、厢式小货车、倾卸小货车及其他小货车。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）小型特种车，可分为小型消防车、小型救护车、小型警车、小型工程救险车及其他小型特种车。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）小型专用载货车，可分为小型专用罐车、小型冷藏保温车、小型邮政车及其他小型专用载货车。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）小型其他专用车。</a:t>
            </a:r>
          </a:p>
        </p:txBody>
      </p:sp>
      <p:sp>
        <p:nvSpPr>
          <p:cNvPr id="8" name="文本框 7">
            <a:extLst>
              <a:ext uri="{FF2B5EF4-FFF2-40B4-BE49-F238E27FC236}">
                <a16:creationId xmlns:a16="http://schemas.microsoft.com/office/drawing/2014/main" id="{C8562A13-80C9-4B67-9B18-285A56D5DADD}"/>
              </a:ext>
            </a:extLst>
          </p:cNvPr>
          <p:cNvSpPr txBox="1"/>
          <p:nvPr/>
        </p:nvSpPr>
        <p:spPr>
          <a:xfrm>
            <a:off x="1248720" y="17679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）小型汽车</a:t>
            </a:r>
          </a:p>
        </p:txBody>
      </p:sp>
    </p:spTree>
    <p:extLst>
      <p:ext uri="{BB962C8B-B14F-4D97-AF65-F5344CB8AC3E}">
        <p14:creationId xmlns:p14="http://schemas.microsoft.com/office/powerpoint/2010/main" val="298593227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2" name="圆角矩形 55">
            <a:extLst>
              <a:ext uri="{FF2B5EF4-FFF2-40B4-BE49-F238E27FC236}">
                <a16:creationId xmlns:a16="http://schemas.microsoft.com/office/drawing/2014/main" id="{18A8DD32-8A98-4843-BB1D-84F2AC0EBF61}"/>
              </a:ext>
            </a:extLst>
          </p:cNvPr>
          <p:cNvSpPr/>
          <p:nvPr/>
        </p:nvSpPr>
        <p:spPr>
          <a:xfrm>
            <a:off x="523941" y="1686134"/>
            <a:ext cx="394328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1.1.2</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汽车产品型号的编制</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253701"/>
            <a:ext cx="9724080" cy="261334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产品型号是各国政府为管理机动车辆而实施的一项强制性规定。有了汽车产品型号，便于对车辆进行检索管理，并对处理交通事故、开展交通事故保险赔偿、破获被盗车辆等起重要作用。各国政府都制定了这方面的专门技术法规，强制要求汽车厂在汽车上使用汽车产品型号。</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汽车产品型号是指汽车上安装的一块标牌上的一组汉语拼音字母和阿拉伯数字组，该字母组的每位符号代表着某一方面的信息。各国对汽车型号的制定方法既有相同之处又有不同之处。</a:t>
            </a:r>
          </a:p>
        </p:txBody>
      </p:sp>
    </p:spTree>
    <p:extLst>
      <p:ext uri="{BB962C8B-B14F-4D97-AF65-F5344CB8AC3E}">
        <p14:creationId xmlns:p14="http://schemas.microsoft.com/office/powerpoint/2010/main" val="27834381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606001"/>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我国用简单的汉语拼音字母和阿拉伯数字编号来表示国产汽车的企业代号、类型代号、主要参数代号、产品序号和企业自定代号等（图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pic>
        <p:nvPicPr>
          <p:cNvPr id="3" name="图片 2">
            <a:extLst>
              <a:ext uri="{FF2B5EF4-FFF2-40B4-BE49-F238E27FC236}">
                <a16:creationId xmlns:a16="http://schemas.microsoft.com/office/drawing/2014/main" id="{D4C64BC9-7E45-4F31-B0DF-0AD9DD660A7C}"/>
              </a:ext>
            </a:extLst>
          </p:cNvPr>
          <p:cNvPicPr>
            <a:picLocks noChangeAspect="1"/>
          </p:cNvPicPr>
          <p:nvPr/>
        </p:nvPicPr>
        <p:blipFill>
          <a:blip r:embed="rId3"/>
          <a:stretch>
            <a:fillRect/>
          </a:stretch>
        </p:blipFill>
        <p:spPr>
          <a:xfrm>
            <a:off x="3043619" y="2480408"/>
            <a:ext cx="6104762" cy="3457143"/>
          </a:xfrm>
          <a:prstGeom prst="rect">
            <a:avLst/>
          </a:prstGeom>
        </p:spPr>
      </p:pic>
    </p:spTree>
    <p:extLst>
      <p:ext uri="{BB962C8B-B14F-4D97-AF65-F5344CB8AC3E}">
        <p14:creationId xmlns:p14="http://schemas.microsoft.com/office/powerpoint/2010/main" val="275592524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企业名称代号</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541686"/>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企业名称代号是识别车辆制造企业的代号，位于产品型号的第一部分，用代表企业名称的两个或三个汉语拼音字母表示。例如，</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CA</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：长春一汽；</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EQ</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：第二汽车；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FV</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：一汽大众；</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SGM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：上海通用；</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SVW</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：上海大众；</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DC</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：东风雪铁龙；</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HG</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：广州本田；</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CAF</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：长安福特；</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XMQ</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：厦门汽车（金龙）。</a:t>
            </a:r>
          </a:p>
        </p:txBody>
      </p:sp>
    </p:spTree>
    <p:extLst>
      <p:ext uri="{BB962C8B-B14F-4D97-AF65-F5344CB8AC3E}">
        <p14:creationId xmlns:p14="http://schemas.microsoft.com/office/powerpoint/2010/main" val="357808711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6">
            <a:extLst>
              <a:ext uri="{FF2B5EF4-FFF2-40B4-BE49-F238E27FC236}">
                <a16:creationId xmlns:a16="http://schemas.microsoft.com/office/drawing/2014/main" id="{D6BC97C7-6281-4627-83BA-7E3C28D9908C}"/>
              </a:ext>
            </a:extLst>
          </p:cNvPr>
          <p:cNvSpPr>
            <a:spLocks/>
          </p:cNvSpPr>
          <p:nvPr/>
        </p:nvSpPr>
        <p:spPr bwMode="auto">
          <a:xfrm>
            <a:off x="0" y="188"/>
            <a:ext cx="7653036" cy="4358589"/>
          </a:xfrm>
          <a:custGeom>
            <a:avLst/>
            <a:gdLst>
              <a:gd name="T0" fmla="*/ 2665 w 2665"/>
              <a:gd name="T1" fmla="*/ 0 h 1127"/>
              <a:gd name="T2" fmla="*/ 0 w 2665"/>
              <a:gd name="T3" fmla="*/ 0 h 1127"/>
              <a:gd name="T4" fmla="*/ 652 w 2665"/>
              <a:gd name="T5" fmla="*/ 1127 h 1127"/>
              <a:gd name="T6" fmla="*/ 2665 w 2665"/>
              <a:gd name="T7" fmla="*/ 0 h 1127"/>
              <a:gd name="connsiteX0" fmla="*/ 10000 w 10000"/>
              <a:gd name="connsiteY0" fmla="*/ 0 h 13164"/>
              <a:gd name="connsiteX1" fmla="*/ 0 w 10000"/>
              <a:gd name="connsiteY1" fmla="*/ 0 h 13164"/>
              <a:gd name="connsiteX2" fmla="*/ 16 w 10000"/>
              <a:gd name="connsiteY2" fmla="*/ 13164 h 13164"/>
              <a:gd name="connsiteX3" fmla="*/ 10000 w 10000"/>
              <a:gd name="connsiteY3" fmla="*/ 0 h 13164"/>
            </a:gdLst>
            <a:ahLst/>
            <a:cxnLst>
              <a:cxn ang="0">
                <a:pos x="connsiteX0" y="connsiteY0"/>
              </a:cxn>
              <a:cxn ang="0">
                <a:pos x="connsiteX1" y="connsiteY1"/>
              </a:cxn>
              <a:cxn ang="0">
                <a:pos x="connsiteX2" y="connsiteY2"/>
              </a:cxn>
              <a:cxn ang="0">
                <a:pos x="connsiteX3" y="connsiteY3"/>
              </a:cxn>
            </a:cxnLst>
            <a:rect l="l" t="t" r="r" b="b"/>
            <a:pathLst>
              <a:path w="10000" h="13164">
                <a:moveTo>
                  <a:pt x="10000" y="0"/>
                </a:moveTo>
                <a:lnTo>
                  <a:pt x="0" y="0"/>
                </a:lnTo>
                <a:cubicBezTo>
                  <a:pt x="5" y="4388"/>
                  <a:pt x="11" y="8776"/>
                  <a:pt x="16" y="13164"/>
                </a:cubicBezTo>
                <a:lnTo>
                  <a:pt x="1000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3" name="任意多边形 2">
            <a:extLst>
              <a:ext uri="{FF2B5EF4-FFF2-40B4-BE49-F238E27FC236}">
                <a16:creationId xmlns:a16="http://schemas.microsoft.com/office/drawing/2014/main" id="{5A21793E-C677-4685-BC31-B2C674B373FC}"/>
              </a:ext>
            </a:extLst>
          </p:cNvPr>
          <p:cNvSpPr>
            <a:spLocks/>
          </p:cNvSpPr>
          <p:nvPr/>
        </p:nvSpPr>
        <p:spPr bwMode="auto">
          <a:xfrm>
            <a:off x="0" y="188"/>
            <a:ext cx="5976726" cy="6857624"/>
          </a:xfrm>
          <a:custGeom>
            <a:avLst/>
            <a:gdLst>
              <a:gd name="connsiteX0" fmla="*/ 0 w 6303578"/>
              <a:gd name="connsiteY0" fmla="*/ 5940123 h 7232650"/>
              <a:gd name="connsiteX1" fmla="*/ 707864 w 6303578"/>
              <a:gd name="connsiteY1" fmla="*/ 7232650 h 7232650"/>
              <a:gd name="connsiteX2" fmla="*/ 0 w 6303578"/>
              <a:gd name="connsiteY2" fmla="*/ 7232650 h 7232650"/>
              <a:gd name="connsiteX3" fmla="*/ 0 w 6303578"/>
              <a:gd name="connsiteY3" fmla="*/ 0 h 7232650"/>
              <a:gd name="connsiteX4" fmla="*/ 2087752 w 6303578"/>
              <a:gd name="connsiteY4" fmla="*/ 0 h 7232650"/>
              <a:gd name="connsiteX5" fmla="*/ 6303578 w 6303578"/>
              <a:gd name="connsiteY5" fmla="*/ 7232650 h 7232650"/>
              <a:gd name="connsiteX6" fmla="*/ 707865 w 6303578"/>
              <a:gd name="connsiteY6" fmla="*/ 7232650 h 7232650"/>
              <a:gd name="connsiteX7" fmla="*/ 0 w 6303578"/>
              <a:gd name="connsiteY7" fmla="*/ 5940123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blipFill dpi="0" rotWithShape="1">
            <a:blip r:embed="rId2"/>
            <a:srcRect/>
            <a:stretch>
              <a:fillRect l="-126889" t="-4876" r="-3817" b="-8236"/>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14" name="文本框 13">
            <a:extLst>
              <a:ext uri="{FF2B5EF4-FFF2-40B4-BE49-F238E27FC236}">
                <a16:creationId xmlns:a16="http://schemas.microsoft.com/office/drawing/2014/main" id="{97572AEB-66B1-45DE-AD83-9ACB6121D303}"/>
              </a:ext>
            </a:extLst>
          </p:cNvPr>
          <p:cNvSpPr txBox="1"/>
          <p:nvPr/>
        </p:nvSpPr>
        <p:spPr>
          <a:xfrm>
            <a:off x="5035062" y="3032517"/>
            <a:ext cx="6190145" cy="1569660"/>
          </a:xfrm>
          <a:prstGeom prst="rect">
            <a:avLst/>
          </a:prstGeom>
          <a:noFill/>
        </p:spPr>
        <p:txBody>
          <a:bodyPr wrap="square" rtlCol="0">
            <a:spAutoFit/>
          </a:bodyPr>
          <a:lstStyle/>
          <a:p>
            <a:pPr algn="r"/>
            <a:r>
              <a:rPr lang="zh-CN" altLang="en-US" sz="4800" b="1">
                <a:solidFill>
                  <a:srgbClr val="044491"/>
                </a:solidFill>
                <a:latin typeface="+mj-ea"/>
                <a:ea typeface="+mj-ea"/>
              </a:rPr>
              <a:t>汽车参数与性能</a:t>
            </a:r>
          </a:p>
          <a:p>
            <a:pPr algn="r"/>
            <a:r>
              <a:rPr lang="zh-CN" altLang="en-US" sz="4800" b="1">
                <a:solidFill>
                  <a:srgbClr val="044491"/>
                </a:solidFill>
                <a:latin typeface="+mj-ea"/>
                <a:ea typeface="+mj-ea"/>
              </a:rPr>
              <a:t>指标识读</a:t>
            </a:r>
            <a:endParaRPr lang="zh-CN" altLang="en-US" sz="4800" b="1" dirty="0">
              <a:solidFill>
                <a:srgbClr val="044491"/>
              </a:solidFill>
              <a:latin typeface="+mj-ea"/>
              <a:ea typeface="+mj-ea"/>
            </a:endParaRPr>
          </a:p>
        </p:txBody>
      </p:sp>
      <p:sp>
        <p:nvSpPr>
          <p:cNvPr id="6" name="文本框 5">
            <a:extLst>
              <a:ext uri="{FF2B5EF4-FFF2-40B4-BE49-F238E27FC236}">
                <a16:creationId xmlns:a16="http://schemas.microsoft.com/office/drawing/2014/main" id="{AC35781B-4921-4EC0-A820-26835FF9C2FD}"/>
              </a:ext>
            </a:extLst>
          </p:cNvPr>
          <p:cNvSpPr txBox="1"/>
          <p:nvPr/>
        </p:nvSpPr>
        <p:spPr>
          <a:xfrm>
            <a:off x="7860323" y="1758946"/>
            <a:ext cx="3364884" cy="830997"/>
          </a:xfrm>
          <a:prstGeom prst="rect">
            <a:avLst/>
          </a:prstGeom>
          <a:noFill/>
        </p:spPr>
        <p:txBody>
          <a:bodyPr wrap="square" rtlCol="0">
            <a:spAutoFit/>
          </a:bodyPr>
          <a:lstStyle/>
          <a:p>
            <a:pPr algn="r"/>
            <a:r>
              <a:rPr lang="zh-CN" altLang="en-US" sz="4800" b="1">
                <a:solidFill>
                  <a:srgbClr val="044491"/>
                </a:solidFill>
                <a:latin typeface="+mj-ea"/>
                <a:ea typeface="+mj-ea"/>
              </a:rPr>
              <a:t>单元 </a:t>
            </a:r>
            <a:r>
              <a:rPr lang="en-US" altLang="zh-CN" sz="4800" b="1">
                <a:solidFill>
                  <a:srgbClr val="044491"/>
                </a:solidFill>
                <a:latin typeface="+mj-ea"/>
                <a:ea typeface="+mj-ea"/>
              </a:rPr>
              <a:t>1.1</a:t>
            </a:r>
            <a:endParaRPr lang="zh-CN" altLang="en-US" sz="4800" b="1" dirty="0">
              <a:solidFill>
                <a:srgbClr val="044491"/>
              </a:solidFill>
              <a:latin typeface="+mj-ea"/>
              <a:ea typeface="+mj-ea"/>
            </a:endParaRPr>
          </a:p>
        </p:txBody>
      </p:sp>
      <p:cxnSp>
        <p:nvCxnSpPr>
          <p:cNvPr id="7" name="直接连接符 6">
            <a:extLst>
              <a:ext uri="{FF2B5EF4-FFF2-40B4-BE49-F238E27FC236}">
                <a16:creationId xmlns:a16="http://schemas.microsoft.com/office/drawing/2014/main" id="{30ABF0E4-A38C-42B5-85BE-25A52B4B7EC7}"/>
              </a:ext>
            </a:extLst>
          </p:cNvPr>
          <p:cNvCxnSpPr>
            <a:cxnSpLocks/>
          </p:cNvCxnSpPr>
          <p:nvPr/>
        </p:nvCxnSpPr>
        <p:spPr>
          <a:xfrm>
            <a:off x="9668445" y="2894544"/>
            <a:ext cx="1467171" cy="0"/>
          </a:xfrm>
          <a:prstGeom prst="line">
            <a:avLst/>
          </a:prstGeom>
          <a:ln w="19050">
            <a:solidFill>
              <a:srgbClr val="044491"/>
            </a:solidFill>
          </a:ln>
        </p:spPr>
        <p:style>
          <a:lnRef idx="1">
            <a:schemeClr val="accent1"/>
          </a:lnRef>
          <a:fillRef idx="0">
            <a:schemeClr val="accent1"/>
          </a:fillRef>
          <a:effectRef idx="0">
            <a:schemeClr val="accent1"/>
          </a:effectRef>
          <a:fontRef idx="minor">
            <a:schemeClr val="tx1"/>
          </a:fontRef>
        </p:style>
      </p:cxnSp>
      <p:sp>
        <p:nvSpPr>
          <p:cNvPr id="2" name="等腰三角形 1">
            <a:extLst>
              <a:ext uri="{FF2B5EF4-FFF2-40B4-BE49-F238E27FC236}">
                <a16:creationId xmlns:a16="http://schemas.microsoft.com/office/drawing/2014/main" id="{FFAAA1FE-57AB-43B0-8328-D1E080695D85}"/>
              </a:ext>
            </a:extLst>
          </p:cNvPr>
          <p:cNvSpPr/>
          <p:nvPr/>
        </p:nvSpPr>
        <p:spPr>
          <a:xfrm>
            <a:off x="8648700" y="5372100"/>
            <a:ext cx="3683000" cy="1569660"/>
          </a:xfrm>
          <a:prstGeom prst="triangle">
            <a:avLst/>
          </a:prstGeom>
          <a:noFill/>
          <a:ln w="19050">
            <a:solidFill>
              <a:srgbClr val="0444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8196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车辆类别代号</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54168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车辆类别代号是表明车辆附属分类的代号。各类汽车的类别代号位于产品型号的第二部分，按表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1-1-3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所示的规定用一位阿拉伯数字表示。</a:t>
            </a:r>
          </a:p>
        </p:txBody>
      </p:sp>
      <p:pic>
        <p:nvPicPr>
          <p:cNvPr id="3" name="图片 2">
            <a:extLst>
              <a:ext uri="{FF2B5EF4-FFF2-40B4-BE49-F238E27FC236}">
                <a16:creationId xmlns:a16="http://schemas.microsoft.com/office/drawing/2014/main" id="{903817E5-ED96-4EA0-883E-1DB9EB0D72C9}"/>
              </a:ext>
            </a:extLst>
          </p:cNvPr>
          <p:cNvPicPr>
            <a:picLocks noChangeAspect="1"/>
          </p:cNvPicPr>
          <p:nvPr/>
        </p:nvPicPr>
        <p:blipFill>
          <a:blip r:embed="rId3"/>
          <a:stretch>
            <a:fillRect/>
          </a:stretch>
        </p:blipFill>
        <p:spPr>
          <a:xfrm>
            <a:off x="2134095" y="3441908"/>
            <a:ext cx="7923809" cy="2076190"/>
          </a:xfrm>
          <a:prstGeom prst="rect">
            <a:avLst/>
          </a:prstGeom>
        </p:spPr>
      </p:pic>
    </p:spTree>
    <p:extLst>
      <p:ext uri="{BB962C8B-B14F-4D97-AF65-F5344CB8AC3E}">
        <p14:creationId xmlns:p14="http://schemas.microsoft.com/office/powerpoint/2010/main" val="1636000726"/>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主参数代号</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63251"/>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主参数代号是表明车辆主要特性的代号，各类汽车的主参数序号位于产品型号的第三部分，按下列规定用两位阿拉伯数字表示。</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）载货汽车、越野汽车、自卸汽车、牵引汽车、专用汽车与半挂车的主参数序号为车辆的总质量（</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）。当总质量在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100t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以上时，允许用三位数字表示。</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）客车的主参数序号为车辆长度（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）。当车辆长度小于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时，应精确到小数点后一位，并以长度（</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）值的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倍数值表示。</a:t>
            </a:r>
          </a:p>
        </p:txBody>
      </p:sp>
    </p:spTree>
    <p:extLst>
      <p:ext uri="{BB962C8B-B14F-4D97-AF65-F5344CB8AC3E}">
        <p14:creationId xmlns:p14="http://schemas.microsoft.com/office/powerpoint/2010/main" val="146472508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463251"/>
            <a:ext cx="9724080" cy="2767232"/>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）轿车的主参数序号为发动机排量（</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L</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）。应精确到小数点后一位，并以其值的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倍数值表示。</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）专用汽车及专用半挂车的主参数序号在采用定型汽车底盘或定型半挂车底盘改装时，若其主参数与定型底盘原车的主参数之差不大于原车的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，则应沿用原车的主参数序号。</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）主参数的数字按</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数字修约规则</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的规定修约。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）主参数不是规定的位数时，在参数前以“</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补位。</a:t>
            </a:r>
          </a:p>
        </p:txBody>
      </p:sp>
    </p:spTree>
    <p:extLst>
      <p:ext uri="{BB962C8B-B14F-4D97-AF65-F5344CB8AC3E}">
        <p14:creationId xmlns:p14="http://schemas.microsoft.com/office/powerpoint/2010/main" val="278107477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产品序号</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463251"/>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产品序号表示一个企业的类别代号和主参数代号相同的车辆的投产顺序，产品序号位于产品型号的第四部分，用阿拉伯数字表示，数字由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依次使用。</a:t>
            </a:r>
          </a:p>
        </p:txBody>
      </p:sp>
    </p:spTree>
    <p:extLst>
      <p:ext uri="{BB962C8B-B14F-4D97-AF65-F5344CB8AC3E}">
        <p14:creationId xmlns:p14="http://schemas.microsoft.com/office/powerpoint/2010/main" val="50820413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6815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5.</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企业自定代号</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225126"/>
            <a:ext cx="9724080" cy="367517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企业自定代号是企业根据需要自行规定的补充代号，一般位于产品型号的最后部分。同一种汽车结构略有变化而需要区别时（如汽油、柴油发动机，长、短轴距，单、双排座驾驶室，平、凸头驾驶室，左、右置转向盘等），可用汉语拼音字母或者阿拉伯数字表示，位数也由企业自定。供用户选择的零部件（如暖风装置、收音机、地毯、绞盘等）不属结构特征变化，应不予企业自定代号。编制型号举例如下。</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例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CA1091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是中国第一汽车制造厂生产的第二代载货汽车，总质量为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9310kg</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例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EQ2080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是中国第二汽车制造厂生产的越野汽车，越野时总质量为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7720kg</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例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SH3600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是中国上海重型汽车厂生产的第一代自卸汽车，总质量为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59538kg</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159077029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圆角矩形 55">
            <a:extLst>
              <a:ext uri="{FF2B5EF4-FFF2-40B4-BE49-F238E27FC236}">
                <a16:creationId xmlns:a16="http://schemas.microsoft.com/office/drawing/2014/main" id="{53462DA0-3747-4897-AE23-692E83D5E1ED}"/>
              </a:ext>
            </a:extLst>
          </p:cNvPr>
          <p:cNvSpPr/>
          <p:nvPr/>
        </p:nvSpPr>
        <p:spPr>
          <a:xfrm>
            <a:off x="523941" y="1367193"/>
            <a:ext cx="3943284"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1.1.3</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汽车识别代码</a:t>
            </a:r>
            <a:endParaRPr lang="zh-CN" altLang="en-US" sz="2000">
              <a:solidFill>
                <a:schemeClr val="bg1"/>
              </a:solidFill>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958426"/>
            <a:ext cx="9724080" cy="393678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车辆识别代号是汽车制造厂为了识别而给一辆车指定的一组字码，国际标准化组织将车辆识别方案推向世界，并制定了完善的车辆识别代号系列标准，使世界各国的车辆识别代号建立在统一的理论基础上。我国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16735—2019《</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道路车辆　车辆识别代号（</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规定了车辆识别代号的内容与构成，同时给出了车辆识别代号的标示要求和变更要求，适用范围为汽车及其非完整车辆、挂车、摩托车和轻便摩托车。</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车辆识别代号每车一号，彼此不同，应保证在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年内不产生重号现象。车辆识别代号就像人们的身份证号码，是某一车辆的身份识别标志。</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在汽车上使用车辆识别代号，是各国政府为管理机动车辆实施的一项强制性规定。各国政府都制定了这方面的专门技术法规，强制要求汽车厂在汽车上使用车辆识别代号。</a:t>
            </a:r>
          </a:p>
        </p:txBody>
      </p:sp>
    </p:spTree>
    <p:extLst>
      <p:ext uri="{BB962C8B-B14F-4D97-AF65-F5344CB8AC3E}">
        <p14:creationId xmlns:p14="http://schemas.microsoft.com/office/powerpoint/2010/main" val="202615421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529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术语定义</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091776"/>
            <a:ext cx="9724080" cy="4090672"/>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）车辆识别代号：为了识别某一辆车，由车辆制造厂为该车辆指定的一组字码。</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世界制造厂识别代号：车辆识别代号的第一部分，用以标识车辆的制造厂。当此代号被指定给某个车辆制造厂时，就能作为该厂的识别标志。世界制造厂识别代号在与车辆识别代号的其余部分一起使用时，足以保证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年之内在世界范围内制造的所有车辆的车辆识别代号具有唯一性。</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）车辆说明部分：车辆识别代号，用以说明车辆的一般特征信息。</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）车辆指示部分：车辆识别代号的最后部分，车辆制造厂为区别不同车辆而指定的一组代码。这组代码连同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VDS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部分一起，足以保证每个车辆制造厂在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年之内生产的每个车辆的车辆识别代号具有唯一性。</a:t>
            </a:r>
          </a:p>
        </p:txBody>
      </p:sp>
    </p:spTree>
    <p:extLst>
      <p:ext uri="{BB962C8B-B14F-4D97-AF65-F5344CB8AC3E}">
        <p14:creationId xmlns:p14="http://schemas.microsoft.com/office/powerpoint/2010/main" val="23059113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653626"/>
            <a:ext cx="9724080" cy="4167616"/>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）完整车辆：已具有设计功能，无需再进行制造作业的车辆。</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）非完整车辆：至少由车架、动力系统、传动系统、行驶系统、转向系统和制动系统组成的车辆，但仍需要进行制造作业才能成为完整车辆。</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）车辆制造厂：颁发机动车出厂合格证或产品一致性证明并承担车辆产品责任和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的唯一性责任，且与装配厂所在位置无关的厂商或公司。</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）非完整车辆制造厂：将部件装配起来制造成为非完整车辆的车辆制造厂，这些部件没有一件能单独构成一辆非完整车辆。</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）最后阶段制造厂：在非完整车辆上进行制造作业使之成为完整车辆，或在完整车辆上继续进行制造作业的车辆制造厂。</a:t>
            </a:r>
          </a:p>
        </p:txBody>
      </p:sp>
    </p:spTree>
    <p:extLst>
      <p:ext uri="{BB962C8B-B14F-4D97-AF65-F5344CB8AC3E}">
        <p14:creationId xmlns:p14="http://schemas.microsoft.com/office/powerpoint/2010/main" val="239706245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177376"/>
            <a:ext cx="9724080" cy="5229445"/>
          </a:xfrm>
          <a:prstGeom prst="rect">
            <a:avLst/>
          </a:prstGeom>
          <a:noFill/>
        </p:spPr>
        <p:txBody>
          <a:bodyPr wrap="square">
            <a:spAutoFit/>
          </a:bodyPr>
          <a:lstStyle/>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）中间阶段制造厂：在两阶段或多阶段制造的车辆上进行制造作业的车辆制造厂，它既不是非完整车辆制造厂，也不是最后阶段制造厂。</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）年份：制造车辆的历法年份或车辆制造厂决定的车型年份。</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）车型年份：由车辆制造厂为某个单独车型指定的年份，只要实际生产周期不超过</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24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个月，可以和历法年份不一致。若实际生产周期不跨年，车型年份应与历法年份一致；若实际生产周期跨年，车型年份应包含且仅包含其指定年份代码对应的历法年份的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月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日。</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）装配厂：车辆制造厂标示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VIN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的生产厂或生产线。</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）分隔符：用以分隔车辆识别代号的各个部分或用以规定车辆识别代号的界线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开始和终止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的符号、字码或实际界线。</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15</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）重新标示或变更标识符：用以甄别车辆识别代号发生重新标示或变更的标识符。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）检验位：单独的一位数字或字母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X</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，用以检验车辆识别代号誉写的准确性。</a:t>
            </a:r>
          </a:p>
        </p:txBody>
      </p:sp>
    </p:spTree>
    <p:extLst>
      <p:ext uri="{BB962C8B-B14F-4D97-AF65-F5344CB8AC3E}">
        <p14:creationId xmlns:p14="http://schemas.microsoft.com/office/powerpoint/2010/main" val="247453284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4529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车辆识别代号的组成</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1977476"/>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车辆识别代号是正确识别汽车必不可少的信息参数，它由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位数码和字母组合而成，故又被称为“汽车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位编码”。通过车辆识别代号，人们可以识别汽车的产地、制造厂商、种类型式、品牌、系列、装载质量、轴距、驱动方式、生产日期、出厂日期，车身及驾驶室的种类、结构、形式，发动机种类、型号及排量，变速器种类、型号，以及汽车生产出厂顺序号码等。</a:t>
            </a:r>
          </a:p>
        </p:txBody>
      </p:sp>
    </p:spTree>
    <p:extLst>
      <p:ext uri="{BB962C8B-B14F-4D97-AF65-F5344CB8AC3E}">
        <p14:creationId xmlns:p14="http://schemas.microsoft.com/office/powerpoint/2010/main" val="165071539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lang="zh-CN" altLang="en-US" sz="2000" b="1">
                  <a:solidFill>
                    <a:srgbClr val="044491"/>
                  </a:solidFill>
                  <a:latin typeface="微软雅黑"/>
                  <a:ea typeface="微软雅黑"/>
                </a:rPr>
                <a:t>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按汽车的动力装置分类</a:t>
              </a:r>
            </a:p>
          </p:txBody>
        </p:sp>
      </p:grpSp>
      <p:sp>
        <p:nvSpPr>
          <p:cNvPr id="22" name="圆角矩形 55">
            <a:extLst>
              <a:ext uri="{FF2B5EF4-FFF2-40B4-BE49-F238E27FC236}">
                <a16:creationId xmlns:a16="http://schemas.microsoft.com/office/drawing/2014/main" id="{18A8DD32-8A98-4843-BB1D-84F2AC0EBF61}"/>
              </a:ext>
            </a:extLst>
          </p:cNvPr>
          <p:cNvSpPr/>
          <p:nvPr/>
        </p:nvSpPr>
        <p:spPr>
          <a:xfrm>
            <a:off x="523941" y="1286084"/>
            <a:ext cx="2895600"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1.1.1</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汽车分类</a:t>
            </a:r>
            <a:endParaRPr lang="zh-CN" altLang="en-US" sz="2000">
              <a:solidFill>
                <a:schemeClr val="bg1"/>
              </a:solidFill>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242867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用内燃机作为动力装置的汽车。内燃机汽车的主要形式有以下几种。</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）汽油机汽车：用汽油机作为动力装置的汽车。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）柴油机汽车：用柴油机作为动力装置的汽车。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）气体燃料发动机汽车：发动机用天然气、煤气等气体作为燃料的汽车。</a:t>
            </a:r>
          </a:p>
          <a:p>
            <a:pPr marR="0" lvl="0" indent="36195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）旋转活塞发动机汽车：用旋转活塞发动机作为动力装置的汽车。</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）内燃机汽车</a:t>
            </a:r>
          </a:p>
        </p:txBody>
      </p:sp>
    </p:spTree>
    <p:extLst>
      <p:ext uri="{BB962C8B-B14F-4D97-AF65-F5344CB8AC3E}">
        <p14:creationId xmlns:p14="http://schemas.microsoft.com/office/powerpoint/2010/main" val="39266607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663151"/>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车辆识别代号一般由四部分组成，如图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1-1-4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和图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1-1-5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pic>
        <p:nvPicPr>
          <p:cNvPr id="4" name="图片 3">
            <a:extLst>
              <a:ext uri="{FF2B5EF4-FFF2-40B4-BE49-F238E27FC236}">
                <a16:creationId xmlns:a16="http://schemas.microsoft.com/office/drawing/2014/main" id="{00A6A4B9-2832-4FDC-8B19-721D2F255DA2}"/>
              </a:ext>
            </a:extLst>
          </p:cNvPr>
          <p:cNvPicPr>
            <a:picLocks noChangeAspect="1"/>
          </p:cNvPicPr>
          <p:nvPr/>
        </p:nvPicPr>
        <p:blipFill>
          <a:blip r:embed="rId3"/>
          <a:stretch>
            <a:fillRect/>
          </a:stretch>
        </p:blipFill>
        <p:spPr>
          <a:xfrm>
            <a:off x="2786476" y="2235322"/>
            <a:ext cx="6619048" cy="3295238"/>
          </a:xfrm>
          <a:prstGeom prst="rect">
            <a:avLst/>
          </a:prstGeom>
        </p:spPr>
      </p:pic>
    </p:spTree>
    <p:extLst>
      <p:ext uri="{BB962C8B-B14F-4D97-AF65-F5344CB8AC3E}">
        <p14:creationId xmlns:p14="http://schemas.microsoft.com/office/powerpoint/2010/main" val="56226309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pic>
        <p:nvPicPr>
          <p:cNvPr id="3" name="图片 2">
            <a:extLst>
              <a:ext uri="{FF2B5EF4-FFF2-40B4-BE49-F238E27FC236}">
                <a16:creationId xmlns:a16="http://schemas.microsoft.com/office/drawing/2014/main" id="{DBD92D82-60CD-42EA-82CC-898EF752BD3A}"/>
              </a:ext>
            </a:extLst>
          </p:cNvPr>
          <p:cNvPicPr>
            <a:picLocks noChangeAspect="1"/>
          </p:cNvPicPr>
          <p:nvPr/>
        </p:nvPicPr>
        <p:blipFill>
          <a:blip r:embed="rId3"/>
          <a:stretch>
            <a:fillRect/>
          </a:stretch>
        </p:blipFill>
        <p:spPr>
          <a:xfrm>
            <a:off x="2500762" y="1524238"/>
            <a:ext cx="7190476" cy="3809524"/>
          </a:xfrm>
          <a:prstGeom prst="rect">
            <a:avLst/>
          </a:prstGeom>
        </p:spPr>
      </p:pic>
    </p:spTree>
    <p:extLst>
      <p:ext uri="{BB962C8B-B14F-4D97-AF65-F5344CB8AC3E}">
        <p14:creationId xmlns:p14="http://schemas.microsoft.com/office/powerpoint/2010/main" val="148686588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977476"/>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）世界制造厂识别代码（</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world manufacturer identifier</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WMI</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由第一至第三位三个字码组成，是为识别世界上每一个制造厂而指定给该制造厂的一个代号。</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）车辆说明部分（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vehicle descriptive section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VDS</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lang="zh-CN" altLang="en-US">
                <a:solidFill>
                  <a:prstClr val="black">
                    <a:lumMod val="75000"/>
                    <a:lumOff val="25000"/>
                  </a:prstClr>
                </a:solidFill>
                <a:latin typeface="+mn-ea"/>
              </a:rPr>
              <a:t>由六位字码组成，用以说明和反映车辆一般特征，如品牌、种类、系列、车身类型、底盘类型、发动机类型、约束系统、制动系统和额定总质量等。</a:t>
            </a:r>
            <a:endParaRPr lang="en-US" altLang="zh-CN">
              <a:solidFill>
                <a:prstClr val="black">
                  <a:lumMod val="75000"/>
                  <a:lumOff val="25000"/>
                </a:prstClr>
              </a:solidFill>
              <a:latin typeface="+mn-ea"/>
            </a:endParaRPr>
          </a:p>
        </p:txBody>
      </p:sp>
    </p:spTree>
    <p:extLst>
      <p:ext uri="{BB962C8B-B14F-4D97-AF65-F5344CB8AC3E}">
        <p14:creationId xmlns:p14="http://schemas.microsoft.com/office/powerpoint/2010/main" val="243870667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60" y="1977476"/>
            <a:ext cx="9724080"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）检验位。</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车辆识别代号的第九位，在该位置应填入一个用来指示车辆识别代号书写准确性的“检验数字”（一个数字或一个字母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X</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），美国车辆制造厂的在第九位都有检验位，这是美国联邦法规规定的。与身份证号码中的校验位一样，校验位的目的是提供校验车辆识别代号正确性的方式，通过它就可以核定整个车辆识别代号正确与否。</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）车辆指示部分（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VIS</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由第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至第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17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位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个字码组成，是表示车辆个性特征的，如制造年份、装配地点和生产顺序号等。</a:t>
            </a:r>
          </a:p>
        </p:txBody>
      </p:sp>
    </p:spTree>
    <p:extLst>
      <p:ext uri="{BB962C8B-B14F-4D97-AF65-F5344CB8AC3E}">
        <p14:creationId xmlns:p14="http://schemas.microsoft.com/office/powerpoint/2010/main" val="403458776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pic>
        <p:nvPicPr>
          <p:cNvPr id="3" name="图片 2">
            <a:extLst>
              <a:ext uri="{FF2B5EF4-FFF2-40B4-BE49-F238E27FC236}">
                <a16:creationId xmlns:a16="http://schemas.microsoft.com/office/drawing/2014/main" id="{DBCD774B-1ED3-4E06-ACF9-EDDD6F71DA0C}"/>
              </a:ext>
            </a:extLst>
          </p:cNvPr>
          <p:cNvPicPr>
            <a:picLocks noChangeAspect="1"/>
          </p:cNvPicPr>
          <p:nvPr/>
        </p:nvPicPr>
        <p:blipFill>
          <a:blip r:embed="rId3"/>
          <a:stretch>
            <a:fillRect/>
          </a:stretch>
        </p:blipFill>
        <p:spPr>
          <a:xfrm>
            <a:off x="3015047" y="1157571"/>
            <a:ext cx="6161905" cy="4542857"/>
          </a:xfrm>
          <a:prstGeom prst="rect">
            <a:avLst/>
          </a:prstGeom>
        </p:spPr>
      </p:pic>
    </p:spTree>
    <p:extLst>
      <p:ext uri="{BB962C8B-B14F-4D97-AF65-F5344CB8AC3E}">
        <p14:creationId xmlns:p14="http://schemas.microsoft.com/office/powerpoint/2010/main" val="204971015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0625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车辆识别代号标记方式</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2587076"/>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有两种标记方式：一种是表示在车辆主要部件上；另一种是表示在永久性地固定在车辆主要部件的一块标牌上。两者择其一或均采用亦可。通常，如将其打印在车架上不仅能满足上述要求，而且能满足</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机动车运行安全技术条件</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 7258—2017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）的要求，也可省略打印整车型号和出厂编号。</a:t>
            </a:r>
          </a:p>
        </p:txBody>
      </p:sp>
    </p:spTree>
    <p:extLst>
      <p:ext uri="{BB962C8B-B14F-4D97-AF65-F5344CB8AC3E}">
        <p14:creationId xmlns:p14="http://schemas.microsoft.com/office/powerpoint/2010/main" val="307465570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33959" y="1844126"/>
            <a:ext cx="5062065" cy="336739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车辆识别代号的标记位置应尽量位于车辆的前半部分，易于看到，且能防止磨损。</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VIN</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）管理规则</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对其车辆识别代号的位置规定得更为具体，即“</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人座或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人座以下的车辆和最大总质量小于或等于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3.5t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的载货汽车的车辆识别代号，应位于仪表板上，在白天日光照射下，观察者不需移动任一部件，即可从车外分辨出车辆识别代号”（图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1-1-6</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pic>
        <p:nvPicPr>
          <p:cNvPr id="3" name="图片 2">
            <a:extLst>
              <a:ext uri="{FF2B5EF4-FFF2-40B4-BE49-F238E27FC236}">
                <a16:creationId xmlns:a16="http://schemas.microsoft.com/office/drawing/2014/main" id="{FF0CE5B1-3CFE-4C77-8F78-D35C1370074F}"/>
              </a:ext>
            </a:extLst>
          </p:cNvPr>
          <p:cNvPicPr>
            <a:picLocks noChangeAspect="1"/>
          </p:cNvPicPr>
          <p:nvPr/>
        </p:nvPicPr>
        <p:blipFill>
          <a:blip r:embed="rId3"/>
          <a:stretch>
            <a:fillRect/>
          </a:stretch>
        </p:blipFill>
        <p:spPr>
          <a:xfrm>
            <a:off x="6648702" y="2043313"/>
            <a:ext cx="4038095" cy="3209524"/>
          </a:xfrm>
          <a:prstGeom prst="rect">
            <a:avLst/>
          </a:prstGeom>
        </p:spPr>
      </p:pic>
    </p:spTree>
    <p:extLst>
      <p:ext uri="{BB962C8B-B14F-4D97-AF65-F5344CB8AC3E}">
        <p14:creationId xmlns:p14="http://schemas.microsoft.com/office/powerpoint/2010/main" val="2690086050"/>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2062533"/>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4.</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车辆识别代号的应用</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33960" y="2587076"/>
            <a:ext cx="9724080" cy="87440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车辆识别代号的具体应用：车配备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AYJ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发动机，</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FNV</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01N.A</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）自动变速器，出厂编号</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221761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Tree>
    <p:extLst>
      <p:ext uri="{BB962C8B-B14F-4D97-AF65-F5344CB8AC3E}">
        <p14:creationId xmlns:p14="http://schemas.microsoft.com/office/powerpoint/2010/main" val="63225010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圆角矩形 55">
            <a:extLst>
              <a:ext uri="{FF2B5EF4-FFF2-40B4-BE49-F238E27FC236}">
                <a16:creationId xmlns:a16="http://schemas.microsoft.com/office/drawing/2014/main" id="{53462DA0-3747-4897-AE23-692E83D5E1ED}"/>
              </a:ext>
            </a:extLst>
          </p:cNvPr>
          <p:cNvSpPr/>
          <p:nvPr/>
        </p:nvSpPr>
        <p:spPr>
          <a:xfrm>
            <a:off x="523940" y="1367193"/>
            <a:ext cx="4429059"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1.1.4</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汽车性能与技术参数指标</a:t>
            </a:r>
            <a:endParaRPr lang="zh-CN" altLang="en-US" sz="2000">
              <a:solidFill>
                <a:schemeClr val="bg1"/>
              </a:solidFill>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2536260"/>
            <a:ext cx="9724080" cy="227479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）汽车总质量。汽车总质量是指装备齐全的汽车自身质量与按规定装满客（包括驾驶员）或载货时的载质量之和，也称满载质量。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）载质量。汽车载质量是指在硬质良好路面上行驶时所允许的额定载质量。当汽车在碎石路面上行驶时，载质量应有所减少（为良好路面的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75%~80%</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）轴荷。轴荷是指汽车满载时各车轴对地面的垂直载荷。</a:t>
            </a:r>
          </a:p>
        </p:txBody>
      </p:sp>
      <p:sp>
        <p:nvSpPr>
          <p:cNvPr id="11" name="文本框 10">
            <a:extLst>
              <a:ext uri="{FF2B5EF4-FFF2-40B4-BE49-F238E27FC236}">
                <a16:creationId xmlns:a16="http://schemas.microsoft.com/office/drawing/2014/main" id="{53B982E2-8DB4-414B-A051-94067477CF70}"/>
              </a:ext>
            </a:extLst>
          </p:cNvPr>
          <p:cNvSpPr txBox="1"/>
          <p:nvPr/>
        </p:nvSpPr>
        <p:spPr>
          <a:xfrm>
            <a:off x="1345539" y="2030651"/>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）质量参数</a:t>
            </a:r>
          </a:p>
        </p:txBody>
      </p:sp>
    </p:spTree>
    <p:extLst>
      <p:ext uri="{BB962C8B-B14F-4D97-AF65-F5344CB8AC3E}">
        <p14:creationId xmlns:p14="http://schemas.microsoft.com/office/powerpoint/2010/main" val="13107597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521186"/>
            <a:ext cx="9724080" cy="341356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汽车一般需要提供以下尺寸参数。</a:t>
            </a:r>
          </a:p>
          <a:p>
            <a:pPr marR="0" lvl="0" indent="3556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）车长（图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1-1-7</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556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）车宽。</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556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）车高。</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556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）轴距。</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R="0" lvl="0" indent="3556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）轮距。</a:t>
            </a:r>
            <a:endParaRPr lang="en-US" altLang="zh-CN">
              <a:solidFill>
                <a:prstClr val="black">
                  <a:lumMod val="75000"/>
                  <a:lumOff val="25000"/>
                </a:prstClr>
              </a:solidFill>
              <a:latin typeface="+mn-ea"/>
            </a:endParaRPr>
          </a:p>
          <a:p>
            <a:pPr marR="0" lvl="0" indent="355600" algn="just" defTabSz="914400" rtl="0" eaLnBrk="1" fontAlgn="auto" latinLnBrk="0" hangingPunct="1">
              <a:lnSpc>
                <a:spcPct val="150000"/>
              </a:lnSpc>
              <a:spcBef>
                <a:spcPts val="60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endParaRPr>
          </a:p>
        </p:txBody>
      </p:sp>
      <p:pic>
        <p:nvPicPr>
          <p:cNvPr id="3" name="图片 2">
            <a:extLst>
              <a:ext uri="{FF2B5EF4-FFF2-40B4-BE49-F238E27FC236}">
                <a16:creationId xmlns:a16="http://schemas.microsoft.com/office/drawing/2014/main" id="{1D4BB232-5B20-4121-823E-D45BF8818BAE}"/>
              </a:ext>
            </a:extLst>
          </p:cNvPr>
          <p:cNvPicPr>
            <a:picLocks noChangeAspect="1"/>
          </p:cNvPicPr>
          <p:nvPr/>
        </p:nvPicPr>
        <p:blipFill>
          <a:blip r:embed="rId3"/>
          <a:stretch>
            <a:fillRect/>
          </a:stretch>
        </p:blipFill>
        <p:spPr>
          <a:xfrm>
            <a:off x="5827374" y="1348915"/>
            <a:ext cx="5219048" cy="4590476"/>
          </a:xfrm>
          <a:prstGeom prst="rect">
            <a:avLst/>
          </a:prstGeom>
        </p:spPr>
      </p:pic>
      <p:sp>
        <p:nvSpPr>
          <p:cNvPr id="10" name="文本框 9">
            <a:extLst>
              <a:ext uri="{FF2B5EF4-FFF2-40B4-BE49-F238E27FC236}">
                <a16:creationId xmlns:a16="http://schemas.microsoft.com/office/drawing/2014/main" id="{E42649B0-821C-4300-B262-E9D362E36D1C}"/>
              </a:ext>
            </a:extLst>
          </p:cNvPr>
          <p:cNvSpPr txBox="1"/>
          <p:nvPr/>
        </p:nvSpPr>
        <p:spPr>
          <a:xfrm>
            <a:off x="1248720" y="2030651"/>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）尺寸参数</a:t>
            </a:r>
          </a:p>
        </p:txBody>
      </p:sp>
    </p:spTree>
    <p:extLst>
      <p:ext uri="{BB962C8B-B14F-4D97-AF65-F5344CB8AC3E}">
        <p14:creationId xmlns:p14="http://schemas.microsoft.com/office/powerpoint/2010/main" val="19053988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339426"/>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用电能作为动力装置的汽车。</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8822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）电动汽车</a:t>
            </a:r>
          </a:p>
        </p:txBody>
      </p:sp>
      <p:sp>
        <p:nvSpPr>
          <p:cNvPr id="9" name="文本框 8">
            <a:extLst>
              <a:ext uri="{FF2B5EF4-FFF2-40B4-BE49-F238E27FC236}">
                <a16:creationId xmlns:a16="http://schemas.microsoft.com/office/drawing/2014/main" id="{04CEA515-9C5A-4561-89F3-B9C8AE3C841C}"/>
              </a:ext>
            </a:extLst>
          </p:cNvPr>
          <p:cNvSpPr txBox="1"/>
          <p:nvPr/>
        </p:nvSpPr>
        <p:spPr>
          <a:xfrm>
            <a:off x="1229670" y="3358601"/>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在传统发动机之外，加装了一套电力驱动系统，两者共同组合去推动汽车前进。</a:t>
            </a:r>
          </a:p>
        </p:txBody>
      </p:sp>
      <p:sp>
        <p:nvSpPr>
          <p:cNvPr id="10" name="文本框 9">
            <a:extLst>
              <a:ext uri="{FF2B5EF4-FFF2-40B4-BE49-F238E27FC236}">
                <a16:creationId xmlns:a16="http://schemas.microsoft.com/office/drawing/2014/main" id="{30F564D7-78B4-4C2C-97D9-0B97FB10DC68}"/>
              </a:ext>
            </a:extLst>
          </p:cNvPr>
          <p:cNvSpPr txBox="1"/>
          <p:nvPr/>
        </p:nvSpPr>
        <p:spPr>
          <a:xfrm>
            <a:off x="1229670" y="290140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）混合动力汽车</a:t>
            </a:r>
          </a:p>
        </p:txBody>
      </p:sp>
      <p:sp>
        <p:nvSpPr>
          <p:cNvPr id="11" name="文本框 10">
            <a:extLst>
              <a:ext uri="{FF2B5EF4-FFF2-40B4-BE49-F238E27FC236}">
                <a16:creationId xmlns:a16="http://schemas.microsoft.com/office/drawing/2014/main" id="{F85D35BE-2909-410B-93C9-999461A94885}"/>
              </a:ext>
            </a:extLst>
          </p:cNvPr>
          <p:cNvSpPr txBox="1"/>
          <p:nvPr/>
        </p:nvSpPr>
        <p:spPr>
          <a:xfrm>
            <a:off x="1229670" y="4387301"/>
            <a:ext cx="97240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用燃气涡轮机作为动力装置的汽车。</a:t>
            </a:r>
          </a:p>
        </p:txBody>
      </p:sp>
      <p:sp>
        <p:nvSpPr>
          <p:cNvPr id="12" name="文本框 11">
            <a:extLst>
              <a:ext uri="{FF2B5EF4-FFF2-40B4-BE49-F238E27FC236}">
                <a16:creationId xmlns:a16="http://schemas.microsoft.com/office/drawing/2014/main" id="{C8C0B616-19AF-487C-8C68-8402E7B04629}"/>
              </a:ext>
            </a:extLst>
          </p:cNvPr>
          <p:cNvSpPr txBox="1"/>
          <p:nvPr/>
        </p:nvSpPr>
        <p:spPr>
          <a:xfrm>
            <a:off x="1229670" y="3930101"/>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）燃气涡轮机汽车</a:t>
            </a:r>
          </a:p>
        </p:txBody>
      </p:sp>
    </p:spTree>
    <p:extLst>
      <p:ext uri="{BB962C8B-B14F-4D97-AF65-F5344CB8AC3E}">
        <p14:creationId xmlns:p14="http://schemas.microsoft.com/office/powerpoint/2010/main" val="241055689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1968439"/>
            <a:ext cx="9724080" cy="2921121"/>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）前悬（图 </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1-1-8</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）后悬。</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8</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）最小离地间隙。</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9</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）接近角。</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10</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）离去角。</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11</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）转弯直径。</a:t>
            </a:r>
          </a:p>
        </p:txBody>
      </p:sp>
      <p:pic>
        <p:nvPicPr>
          <p:cNvPr id="4" name="图片 3">
            <a:extLst>
              <a:ext uri="{FF2B5EF4-FFF2-40B4-BE49-F238E27FC236}">
                <a16:creationId xmlns:a16="http://schemas.microsoft.com/office/drawing/2014/main" id="{ABC9653B-BBE8-4613-BF05-B4FD87A3420F}"/>
              </a:ext>
            </a:extLst>
          </p:cNvPr>
          <p:cNvPicPr>
            <a:picLocks noChangeAspect="1"/>
          </p:cNvPicPr>
          <p:nvPr/>
        </p:nvPicPr>
        <p:blipFill>
          <a:blip r:embed="rId3"/>
          <a:stretch>
            <a:fillRect/>
          </a:stretch>
        </p:blipFill>
        <p:spPr>
          <a:xfrm>
            <a:off x="6276080" y="2318131"/>
            <a:ext cx="4523809" cy="2571429"/>
          </a:xfrm>
          <a:prstGeom prst="rect">
            <a:avLst/>
          </a:prstGeom>
        </p:spPr>
      </p:pic>
    </p:spTree>
    <p:extLst>
      <p:ext uri="{BB962C8B-B14F-4D97-AF65-F5344CB8AC3E}">
        <p14:creationId xmlns:p14="http://schemas.microsoft.com/office/powerpoint/2010/main" val="2768912408"/>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2536260"/>
            <a:ext cx="9724080" cy="193623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从获得尽可能高的平均行驶速度的观点出发，汽车的动力性可用以下三个指标来评定。</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）汽车的最高车速。</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）汽车的加速能力。</a:t>
            </a: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）汽车的爬坡能力（图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1-1-9</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grpSp>
        <p:nvGrpSpPr>
          <p:cNvPr id="6" name="组合 5">
            <a:extLst>
              <a:ext uri="{FF2B5EF4-FFF2-40B4-BE49-F238E27FC236}">
                <a16:creationId xmlns:a16="http://schemas.microsoft.com/office/drawing/2014/main" id="{3DB8C861-D5C0-4F0B-B6E2-7103442AD93D}"/>
              </a:ext>
            </a:extLst>
          </p:cNvPr>
          <p:cNvGrpSpPr/>
          <p:nvPr/>
        </p:nvGrpSpPr>
        <p:grpSpPr>
          <a:xfrm>
            <a:off x="1064400" y="1464336"/>
            <a:ext cx="7041959" cy="401827"/>
            <a:chOff x="1086366" y="2108013"/>
            <a:chExt cx="7041959" cy="401827"/>
          </a:xfrm>
          <a:noFill/>
        </p:grpSpPr>
        <p:cxnSp>
          <p:nvCxnSpPr>
            <p:cNvPr id="7" name="直接连接符 6">
              <a:extLst>
                <a:ext uri="{FF2B5EF4-FFF2-40B4-BE49-F238E27FC236}">
                  <a16:creationId xmlns:a16="http://schemas.microsoft.com/office/drawing/2014/main" id="{90EED3AD-0C47-4D9C-B561-59B82D248940}"/>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id="{F5BA6FB2-88B6-40E3-A903-3FF48FDD9B02}"/>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汽车的主要性能指标</a:t>
              </a:r>
            </a:p>
          </p:txBody>
        </p:sp>
      </p:grpSp>
      <p:pic>
        <p:nvPicPr>
          <p:cNvPr id="3" name="图片 2">
            <a:extLst>
              <a:ext uri="{FF2B5EF4-FFF2-40B4-BE49-F238E27FC236}">
                <a16:creationId xmlns:a16="http://schemas.microsoft.com/office/drawing/2014/main" id="{D97D0A48-E2F8-4D9E-B266-BBC6F51E3F57}"/>
              </a:ext>
            </a:extLst>
          </p:cNvPr>
          <p:cNvPicPr>
            <a:picLocks noChangeAspect="1"/>
          </p:cNvPicPr>
          <p:nvPr/>
        </p:nvPicPr>
        <p:blipFill>
          <a:blip r:embed="rId3"/>
          <a:stretch>
            <a:fillRect/>
          </a:stretch>
        </p:blipFill>
        <p:spPr>
          <a:xfrm>
            <a:off x="6798556" y="3267734"/>
            <a:ext cx="3314286" cy="2409524"/>
          </a:xfrm>
          <a:prstGeom prst="rect">
            <a:avLst/>
          </a:prstGeom>
        </p:spPr>
      </p:pic>
      <p:sp>
        <p:nvSpPr>
          <p:cNvPr id="11" name="文本框 10">
            <a:extLst>
              <a:ext uri="{FF2B5EF4-FFF2-40B4-BE49-F238E27FC236}">
                <a16:creationId xmlns:a16="http://schemas.microsoft.com/office/drawing/2014/main" id="{CBCA8FC5-8B4E-4791-930A-B30362B9A1D9}"/>
              </a:ext>
            </a:extLst>
          </p:cNvPr>
          <p:cNvSpPr txBox="1"/>
          <p:nvPr/>
        </p:nvSpPr>
        <p:spPr>
          <a:xfrm>
            <a:off x="1248720" y="2030651"/>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）汽车的动力性</a:t>
            </a:r>
          </a:p>
        </p:txBody>
      </p:sp>
    </p:spTree>
    <p:extLst>
      <p:ext uri="{BB962C8B-B14F-4D97-AF65-F5344CB8AC3E}">
        <p14:creationId xmlns:p14="http://schemas.microsoft.com/office/powerpoint/2010/main" val="73469467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976862"/>
            <a:ext cx="9724080" cy="4013727"/>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汽车在一定的使用条件下，以最小的燃油消耗量完成单位运输工作的能力称为汽车的燃油经济性。常用一定运行工况下汽车行驶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100km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的燃油消耗量或一定燃油量的汽车行驶里程来衡量。</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在我国及欧洲，燃油经济性指标的单位为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L/100km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，即行驶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100km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里程所消耗燃油的升数。可见，其数值越大，汽车的燃油经济性越差。在美国，汽车燃油经济性的单位为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mile/USgal</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，即每加仑燃油能行驶的英里数。可见，其数值越大，表明燃油经济性越好。这项指标是用作比较相同载质量汽车的燃油经济性或分析同一汽车的燃油经济性的。</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对于不同载质量的汽车在相同的运行条件下完成单位运输工作量的燃油经济性的评价，则常用完成单位货物周转量的平均燃油消耗量来衡量，其单位为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L/</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100t·km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
        <p:nvSpPr>
          <p:cNvPr id="12" name="文本框 11">
            <a:extLst>
              <a:ext uri="{FF2B5EF4-FFF2-40B4-BE49-F238E27FC236}">
                <a16:creationId xmlns:a16="http://schemas.microsoft.com/office/drawing/2014/main" id="{638AEDA1-5873-4C13-BE32-E4D9EE1824A3}"/>
              </a:ext>
            </a:extLst>
          </p:cNvPr>
          <p:cNvSpPr txBox="1"/>
          <p:nvPr/>
        </p:nvSpPr>
        <p:spPr>
          <a:xfrm>
            <a:off x="1248720" y="1517954"/>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）汽车的燃油经济性</a:t>
            </a:r>
          </a:p>
        </p:txBody>
      </p:sp>
    </p:spTree>
    <p:extLst>
      <p:ext uri="{BB962C8B-B14F-4D97-AF65-F5344CB8AC3E}">
        <p14:creationId xmlns:p14="http://schemas.microsoft.com/office/powerpoint/2010/main" val="21803281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文本框 8">
            <a:extLst>
              <a:ext uri="{FF2B5EF4-FFF2-40B4-BE49-F238E27FC236}">
                <a16:creationId xmlns:a16="http://schemas.microsoft.com/office/drawing/2014/main" id="{934D65DF-7FC8-4210-8988-A4F265B61422}"/>
              </a:ext>
            </a:extLst>
          </p:cNvPr>
          <p:cNvSpPr txBox="1"/>
          <p:nvPr/>
        </p:nvSpPr>
        <p:spPr>
          <a:xfrm>
            <a:off x="1248720" y="1966104"/>
            <a:ext cx="9724080" cy="136684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汽车的制动性直接关系汽车的行车安全。只有在保证行车安全的前提下才能充分利用汽车的其他使用性能，诸如提高汽车的行驶速度、提高汽车的机动性能等。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汽车的制动性主要由制动效能、制动抗热衰退性能和制动时汽车的方向稳定性来评价。</a:t>
            </a:r>
          </a:p>
        </p:txBody>
      </p:sp>
      <p:sp>
        <p:nvSpPr>
          <p:cNvPr id="14" name="文本框 13">
            <a:extLst>
              <a:ext uri="{FF2B5EF4-FFF2-40B4-BE49-F238E27FC236}">
                <a16:creationId xmlns:a16="http://schemas.microsoft.com/office/drawing/2014/main" id="{1B73411E-4E56-42EA-A72B-60987119AE1D}"/>
              </a:ext>
            </a:extLst>
          </p:cNvPr>
          <p:cNvSpPr txBox="1"/>
          <p:nvPr/>
        </p:nvSpPr>
        <p:spPr>
          <a:xfrm>
            <a:off x="1248720" y="3913238"/>
            <a:ext cx="9724080"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操纵稳定性包含着互相联系的两部分内容，一是操纵性，二是稳定性。操纵性是指汽车能够及时而准确地执行驾驶员的转向指令的能力；稳定性是指汽车受到外界扰动（路面扰动或突然阵风扰动）后，能自行尽快地恢复正常行驶状态和方向而不发生失控，以及抵抗倾覆、侧滑的能力。</a:t>
            </a:r>
          </a:p>
        </p:txBody>
      </p:sp>
      <p:sp>
        <p:nvSpPr>
          <p:cNvPr id="17" name="文本框 16">
            <a:extLst>
              <a:ext uri="{FF2B5EF4-FFF2-40B4-BE49-F238E27FC236}">
                <a16:creationId xmlns:a16="http://schemas.microsoft.com/office/drawing/2014/main" id="{D4373DC8-01A4-49F8-8B90-49DBB5BD93C2}"/>
              </a:ext>
            </a:extLst>
          </p:cNvPr>
          <p:cNvSpPr txBox="1"/>
          <p:nvPr/>
        </p:nvSpPr>
        <p:spPr>
          <a:xfrm>
            <a:off x="1248720" y="1517954"/>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）汽车的制动性</a:t>
            </a:r>
          </a:p>
        </p:txBody>
      </p:sp>
      <p:sp>
        <p:nvSpPr>
          <p:cNvPr id="18" name="文本框 17">
            <a:extLst>
              <a:ext uri="{FF2B5EF4-FFF2-40B4-BE49-F238E27FC236}">
                <a16:creationId xmlns:a16="http://schemas.microsoft.com/office/drawing/2014/main" id="{69DF8115-C158-4CD9-8257-88C73A079CCF}"/>
              </a:ext>
            </a:extLst>
          </p:cNvPr>
          <p:cNvSpPr txBox="1"/>
          <p:nvPr/>
        </p:nvSpPr>
        <p:spPr>
          <a:xfrm>
            <a:off x="1248720" y="3454330"/>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）汽车的操纵稳定性</a:t>
            </a:r>
          </a:p>
        </p:txBody>
      </p:sp>
    </p:spTree>
    <p:extLst>
      <p:ext uri="{BB962C8B-B14F-4D97-AF65-F5344CB8AC3E}">
        <p14:creationId xmlns:p14="http://schemas.microsoft.com/office/powerpoint/2010/main" val="94809039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文本框 8">
            <a:extLst>
              <a:ext uri="{FF2B5EF4-FFF2-40B4-BE49-F238E27FC236}">
                <a16:creationId xmlns:a16="http://schemas.microsoft.com/office/drawing/2014/main" id="{934D65DF-7FC8-4210-8988-A4F265B61422}"/>
              </a:ext>
            </a:extLst>
          </p:cNvPr>
          <p:cNvSpPr txBox="1"/>
          <p:nvPr/>
        </p:nvSpPr>
        <p:spPr>
          <a:xfrm>
            <a:off x="1248720" y="1966104"/>
            <a:ext cx="9724080" cy="3521285"/>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汽车行驶时，对路面不平度的隔振特性，称为汽车的行驶平顺性。由于行驶平顺性主要反映为乘坐者的舒适程度，所以它有时又称为乘坐舒适性。</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行驶时，路面的不平度会激起汽车的振动。当这种振动达到一定程度时，将使乘客感到不舒适和疲劳，或使运载的货物损坏。振动引起的附加动载荷将加速有关零件的磨损，缩短汽车的使用寿命。车轮载荷的波动会影响车轮与地面之间的附着性能，因而关系到汽车的操纵稳定性。</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汽车的振动随行驶速度的提高而加剧。在汽车的使用过程中，常因车身的强烈振动而限制了行驶速度的发挥。</a:t>
            </a:r>
          </a:p>
        </p:txBody>
      </p:sp>
      <p:sp>
        <p:nvSpPr>
          <p:cNvPr id="15" name="文本框 14">
            <a:extLst>
              <a:ext uri="{FF2B5EF4-FFF2-40B4-BE49-F238E27FC236}">
                <a16:creationId xmlns:a16="http://schemas.microsoft.com/office/drawing/2014/main" id="{B54A3C36-4364-45ED-BAE9-D3EA7BD466C7}"/>
              </a:ext>
            </a:extLst>
          </p:cNvPr>
          <p:cNvSpPr txBox="1"/>
          <p:nvPr/>
        </p:nvSpPr>
        <p:spPr>
          <a:xfrm>
            <a:off x="1248720" y="1507196"/>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5</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）汽车的行驶平顺性</a:t>
            </a:r>
          </a:p>
        </p:txBody>
      </p:sp>
    </p:spTree>
    <p:extLst>
      <p:ext uri="{BB962C8B-B14F-4D97-AF65-F5344CB8AC3E}">
        <p14:creationId xmlns:p14="http://schemas.microsoft.com/office/powerpoint/2010/main" val="1804401924"/>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文本框 8">
            <a:extLst>
              <a:ext uri="{FF2B5EF4-FFF2-40B4-BE49-F238E27FC236}">
                <a16:creationId xmlns:a16="http://schemas.microsoft.com/office/drawing/2014/main" id="{934D65DF-7FC8-4210-8988-A4F265B61422}"/>
              </a:ext>
            </a:extLst>
          </p:cNvPr>
          <p:cNvSpPr txBox="1"/>
          <p:nvPr/>
        </p:nvSpPr>
        <p:spPr>
          <a:xfrm>
            <a:off x="1248720" y="1966104"/>
            <a:ext cx="9724080" cy="3598229"/>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汽车污染物排放主要有三个排放源：</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一是由发动机排气管排出的发动机燃烧废气，汽油车的主要污染物成分是一氧化碳（</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CO</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）、碳氢化合物（</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HC</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）、氮氧化合物（</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NOx</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），而柴油车除了这三种有害物，还排放大量的颗粒物（</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PM</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二是曲轴箱排放物，由发动机在压缩及燃烧过程中未燃的碳氢化合物由燃烧室漏向曲轴箱再排向大气而产生，主要是碳氢化合物；</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三是燃料蒸发排放物，主要由燃油箱的燃料蒸发而产生，在未加控制时曲轴箱和燃料蒸发排放的碳氢化合物各约占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HC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总排放量的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1/4</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
        <p:nvSpPr>
          <p:cNvPr id="11" name="文本框 10">
            <a:extLst>
              <a:ext uri="{FF2B5EF4-FFF2-40B4-BE49-F238E27FC236}">
                <a16:creationId xmlns:a16="http://schemas.microsoft.com/office/drawing/2014/main" id="{2698BD30-69FF-47CD-AE0F-055D7263C67A}"/>
              </a:ext>
            </a:extLst>
          </p:cNvPr>
          <p:cNvSpPr txBox="1"/>
          <p:nvPr/>
        </p:nvSpPr>
        <p:spPr>
          <a:xfrm>
            <a:off x="1248720" y="1507196"/>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6</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）汽车污染物排放</a:t>
            </a:r>
          </a:p>
        </p:txBody>
      </p:sp>
    </p:spTree>
    <p:extLst>
      <p:ext uri="{BB962C8B-B14F-4D97-AF65-F5344CB8AC3E}">
        <p14:creationId xmlns:p14="http://schemas.microsoft.com/office/powerpoint/2010/main" val="822604305"/>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文本框 8">
            <a:extLst>
              <a:ext uri="{FF2B5EF4-FFF2-40B4-BE49-F238E27FC236}">
                <a16:creationId xmlns:a16="http://schemas.microsoft.com/office/drawing/2014/main" id="{934D65DF-7FC8-4210-8988-A4F265B61422}"/>
              </a:ext>
            </a:extLst>
          </p:cNvPr>
          <p:cNvSpPr txBox="1"/>
          <p:nvPr/>
        </p:nvSpPr>
        <p:spPr>
          <a:xfrm>
            <a:off x="1248720" y="1966104"/>
            <a:ext cx="9724080" cy="450617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随着汽车工业和城市交通的发展，城市汽车拥有量日益增加。各种调查和测量结果表明，城市交通噪声是目前城市环境中最主要的噪声源。因此，在汽车设计和使用中，不仅追求其动力性、经济性等性能，而且把噪声作为一个重要指标。按照噪声产生的过程，汽车噪声源大致可分为与发动机转速有关的声源和与车速有关的声源。</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与发动机转速有关的噪声源主要有进气噪声、排气噪声、冷却系风扇噪声和发动机表面辐射噪声。用发动机带动旋转的各种发动机附件（如空气压缩机、发电机等）的噪声，也属此类。与车速有关的噪声源包括：传动噪声（变速器、传动轴等）、轮胎噪声、车体产生的空气动力噪声。</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为了有效地控制城市交通噪声，我国制定了各种机动车辆的噪声标准，规定了机动车辆的车外、车内噪声的测量办法及限值标准。</a:t>
            </a:r>
          </a:p>
        </p:txBody>
      </p:sp>
      <p:sp>
        <p:nvSpPr>
          <p:cNvPr id="10" name="文本框 9">
            <a:extLst>
              <a:ext uri="{FF2B5EF4-FFF2-40B4-BE49-F238E27FC236}">
                <a16:creationId xmlns:a16="http://schemas.microsoft.com/office/drawing/2014/main" id="{5ED63ABD-A71C-407B-9146-43471A1857C7}"/>
              </a:ext>
            </a:extLst>
          </p:cNvPr>
          <p:cNvSpPr txBox="1"/>
          <p:nvPr/>
        </p:nvSpPr>
        <p:spPr>
          <a:xfrm>
            <a:off x="1248720" y="1507196"/>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7</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）汽车的噪声</a:t>
            </a:r>
          </a:p>
        </p:txBody>
      </p:sp>
    </p:spTree>
    <p:extLst>
      <p:ext uri="{BB962C8B-B14F-4D97-AF65-F5344CB8AC3E}">
        <p14:creationId xmlns:p14="http://schemas.microsoft.com/office/powerpoint/2010/main" val="3107667209"/>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圆角矩形 55">
            <a:extLst>
              <a:ext uri="{FF2B5EF4-FFF2-40B4-BE49-F238E27FC236}">
                <a16:creationId xmlns:a16="http://schemas.microsoft.com/office/drawing/2014/main" id="{53462DA0-3747-4897-AE23-692E83D5E1ED}"/>
              </a:ext>
            </a:extLst>
          </p:cNvPr>
          <p:cNvSpPr/>
          <p:nvPr/>
        </p:nvSpPr>
        <p:spPr>
          <a:xfrm>
            <a:off x="523941" y="1367193"/>
            <a:ext cx="2940022" cy="432792"/>
          </a:xfrm>
          <a:prstGeom prst="round2DiagRect">
            <a:avLst>
              <a:gd name="adj1" fmla="val 50000"/>
              <a:gd name="adj2" fmla="val 0"/>
            </a:avLst>
          </a:prstGeom>
          <a:gradFill>
            <a:gsLst>
              <a:gs pos="0">
                <a:srgbClr val="0F71E9"/>
              </a:gs>
              <a:gs pos="100000">
                <a:srgbClr val="04449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0" rIns="72000" bIns="0" rtlCol="0" anchor="ctr">
            <a:spAutoFit/>
          </a:bodyPr>
          <a:lstStyle/>
          <a:p>
            <a:pPr algn="ctr"/>
            <a:r>
              <a:rPr kumimoji="0" lang="en-US" altLang="zh-CN" sz="2000" b="1" i="0" u="none" strike="noStrike" kern="1200" cap="none" spc="0" normalizeH="0" baseline="0" noProof="0">
                <a:ln>
                  <a:noFill/>
                </a:ln>
                <a:solidFill>
                  <a:schemeClr val="bg1"/>
                </a:solidFill>
                <a:effectLst/>
                <a:uLnTx/>
                <a:uFillTx/>
                <a:latin typeface="微软雅黑"/>
                <a:ea typeface="微软雅黑"/>
                <a:cs typeface="+mn-cs"/>
              </a:rPr>
              <a:t>1.1.5</a:t>
            </a:r>
            <a:r>
              <a:rPr kumimoji="0" lang="zh-CN" altLang="en-US" sz="2000" b="1" i="0" u="none" strike="noStrike" kern="1200" cap="none" spc="0" normalizeH="0" baseline="0" noProof="0">
                <a:ln>
                  <a:noFill/>
                </a:ln>
                <a:solidFill>
                  <a:schemeClr val="bg1"/>
                </a:solidFill>
                <a:effectLst/>
                <a:uLnTx/>
                <a:uFillTx/>
                <a:latin typeface="微软雅黑"/>
                <a:ea typeface="微软雅黑"/>
                <a:cs typeface="+mn-cs"/>
              </a:rPr>
              <a:t>　汽车寿命 </a:t>
            </a:r>
            <a:endParaRPr lang="zh-CN" altLang="en-US" sz="2000">
              <a:solidFill>
                <a:schemeClr val="bg1"/>
              </a:solidFill>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2880505"/>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技术使用寿命是指车辆从开始使用直至其主要机件到达技术极限状态，而不能再继续修理时为止的总工作时间或总行驶里程。这种极限的标志，在结构上是零部件的工作尺寸、工作间隙，在性能上常表现为车辆总体的动力状态或燃料、润滑油的极度超耗。</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机动车的技术寿命主要取决于各部分总成的设计水平、制造质量和合理使用与维修。</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机动车到达技术寿命时，应对车辆进行报废处理，其零部件也不能再做备件使用。机动车维修工作做得越好，它的技术寿命会越长，但一般随着使用时间的延长，维修费也日益增加。</a:t>
            </a:r>
          </a:p>
        </p:txBody>
      </p:sp>
      <p:sp>
        <p:nvSpPr>
          <p:cNvPr id="12" name="文本框 11">
            <a:extLst>
              <a:ext uri="{FF2B5EF4-FFF2-40B4-BE49-F238E27FC236}">
                <a16:creationId xmlns:a16="http://schemas.microsoft.com/office/drawing/2014/main" id="{5FD15CDC-A84D-4235-90F3-248D05ACB769}"/>
              </a:ext>
            </a:extLst>
          </p:cNvPr>
          <p:cNvSpPr txBox="1"/>
          <p:nvPr/>
        </p:nvSpPr>
        <p:spPr>
          <a:xfrm>
            <a:off x="1248720" y="2419879"/>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）技术使用寿命</a:t>
            </a:r>
          </a:p>
        </p:txBody>
      </p:sp>
      <p:grpSp>
        <p:nvGrpSpPr>
          <p:cNvPr id="13" name="组合 12">
            <a:extLst>
              <a:ext uri="{FF2B5EF4-FFF2-40B4-BE49-F238E27FC236}">
                <a16:creationId xmlns:a16="http://schemas.microsoft.com/office/drawing/2014/main" id="{D4B539B7-8A42-4540-9FA3-41B7BF3A23A5}"/>
              </a:ext>
            </a:extLst>
          </p:cNvPr>
          <p:cNvGrpSpPr/>
          <p:nvPr/>
        </p:nvGrpSpPr>
        <p:grpSpPr>
          <a:xfrm>
            <a:off x="1064400" y="2005035"/>
            <a:ext cx="7041959" cy="401827"/>
            <a:chOff x="1086366" y="2108013"/>
            <a:chExt cx="7041959" cy="401827"/>
          </a:xfrm>
          <a:noFill/>
        </p:grpSpPr>
        <p:cxnSp>
          <p:nvCxnSpPr>
            <p:cNvPr id="14" name="直接连接符 13">
              <a:extLst>
                <a:ext uri="{FF2B5EF4-FFF2-40B4-BE49-F238E27FC236}">
                  <a16:creationId xmlns:a16="http://schemas.microsoft.com/office/drawing/2014/main" id="{501C4A6A-EEFC-4984-AA6F-5104799DCD5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F78785C9-E050-47C8-BAE8-0E5EEAE79876}"/>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1.</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汽车的使用寿命</a:t>
              </a:r>
            </a:p>
          </p:txBody>
        </p:sp>
      </p:grpSp>
    </p:spTree>
    <p:extLst>
      <p:ext uri="{BB962C8B-B14F-4D97-AF65-F5344CB8AC3E}">
        <p14:creationId xmlns:p14="http://schemas.microsoft.com/office/powerpoint/2010/main" val="75552361"/>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文本框 8">
            <a:extLst>
              <a:ext uri="{FF2B5EF4-FFF2-40B4-BE49-F238E27FC236}">
                <a16:creationId xmlns:a16="http://schemas.microsoft.com/office/drawing/2014/main" id="{934D65DF-7FC8-4210-8988-A4F265B61422}"/>
              </a:ext>
            </a:extLst>
          </p:cNvPr>
          <p:cNvSpPr txBox="1"/>
          <p:nvPr/>
        </p:nvSpPr>
        <p:spPr>
          <a:xfrm>
            <a:off x="1248720" y="1966104"/>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我国规定的机动车合理使用寿命以机动车经济使用寿命为基础，考虑整个国民经济的发展和能源节约等因素所制定的符合我国实际情况的机动车使用期限。</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也就是说，机动车已经到达了经济寿命，但是否要更新，还要视国情而定，如更新机动车的来源、更新资金等因素。为此，国家根据上述情况制定机动车更新的技术政策，考虑国民经济的可能并加以修正，规定车辆更新期限。</a:t>
            </a:r>
          </a:p>
        </p:txBody>
      </p:sp>
      <p:sp>
        <p:nvSpPr>
          <p:cNvPr id="11" name="文本框 10">
            <a:extLst>
              <a:ext uri="{FF2B5EF4-FFF2-40B4-BE49-F238E27FC236}">
                <a16:creationId xmlns:a16="http://schemas.microsoft.com/office/drawing/2014/main" id="{4692D3FB-F79F-4140-AA20-5D8B344380F7}"/>
              </a:ext>
            </a:extLst>
          </p:cNvPr>
          <p:cNvSpPr txBox="1"/>
          <p:nvPr/>
        </p:nvSpPr>
        <p:spPr>
          <a:xfrm>
            <a:off x="1248720" y="1507196"/>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）合理使用寿命</a:t>
            </a:r>
          </a:p>
        </p:txBody>
      </p:sp>
    </p:spTree>
    <p:extLst>
      <p:ext uri="{BB962C8B-B14F-4D97-AF65-F5344CB8AC3E}">
        <p14:creationId xmlns:p14="http://schemas.microsoft.com/office/powerpoint/2010/main" val="388517878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文本框 8">
            <a:extLst>
              <a:ext uri="{FF2B5EF4-FFF2-40B4-BE49-F238E27FC236}">
                <a16:creationId xmlns:a16="http://schemas.microsoft.com/office/drawing/2014/main" id="{934D65DF-7FC8-4210-8988-A4F265B61422}"/>
              </a:ext>
            </a:extLst>
          </p:cNvPr>
          <p:cNvSpPr txBox="1"/>
          <p:nvPr/>
        </p:nvSpPr>
        <p:spPr>
          <a:xfrm>
            <a:off x="1248720" y="1966104"/>
            <a:ext cx="9724080" cy="269028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机动车的经济使用寿命是指机动车行驶到相当里程或使用年限，对其进行全面经济分析之后得出，如果继续使用该机动车则成本较高。机动车的经济使用寿命是机动车寿命的主要评价依据。</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全面经济分析就是从机动车使用总成本出发，分析车辆制造成本、使用与维修费用、使用者管理开支、车辆当前的折旧以及市场价格可能变化等一系列因素，然后做出综合的经济评定，确定其是否经济合理，能否继续使用。</a:t>
            </a:r>
          </a:p>
        </p:txBody>
      </p:sp>
      <p:sp>
        <p:nvSpPr>
          <p:cNvPr id="10" name="文本框 9">
            <a:extLst>
              <a:ext uri="{FF2B5EF4-FFF2-40B4-BE49-F238E27FC236}">
                <a16:creationId xmlns:a16="http://schemas.microsoft.com/office/drawing/2014/main" id="{85628FE2-FC5F-44C8-8275-EB6563145B5B}"/>
              </a:ext>
            </a:extLst>
          </p:cNvPr>
          <p:cNvSpPr txBox="1"/>
          <p:nvPr/>
        </p:nvSpPr>
        <p:spPr>
          <a:xfrm>
            <a:off x="1248720" y="1507196"/>
            <a:ext cx="4226922"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）经济使用寿命</a:t>
            </a:r>
          </a:p>
        </p:txBody>
      </p:sp>
    </p:spTree>
    <p:extLst>
      <p:ext uri="{BB962C8B-B14F-4D97-AF65-F5344CB8AC3E}">
        <p14:creationId xmlns:p14="http://schemas.microsoft.com/office/powerpoint/2010/main" val="76385410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lang="zh-CN" altLang="en-US" sz="2000" b="1">
                  <a:solidFill>
                    <a:srgbClr val="044491"/>
                  </a:solidFill>
                  <a:latin typeface="微软雅黑"/>
                  <a:ea typeface="微软雅黑"/>
                </a:rPr>
                <a:t>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按用途分类</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929976"/>
            <a:ext cx="9724080" cy="2536400"/>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乘用车是指在其设计和技术特性上主要用于载运乘客及其随身行李或临时物品的汽车，包括驾驶员座位在内最多不超过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个座位。它也可以牵引一辆挂车。乘用车共分为普通乘用车、活顶乘用车、高级乘用车、小型乘用车、敞篷车、舱背乘用车、旅行车、多用途乘用车、短头乘用车、越野乘用车和专用乘用车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种（图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）。其中，普通乘用车、活顶乘用车、高级乘用车、小型乘用车、敞篷车、舱背乘用车俗称轿车类。专用乘用车包括旅居车、防弹车、救护车和殡仪车。</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247277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）乘用车</a:t>
            </a:r>
          </a:p>
        </p:txBody>
      </p:sp>
    </p:spTree>
    <p:extLst>
      <p:ext uri="{BB962C8B-B14F-4D97-AF65-F5344CB8AC3E}">
        <p14:creationId xmlns:p14="http://schemas.microsoft.com/office/powerpoint/2010/main" val="217052328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9" name="文本框 8">
            <a:extLst>
              <a:ext uri="{FF2B5EF4-FFF2-40B4-BE49-F238E27FC236}">
                <a16:creationId xmlns:a16="http://schemas.microsoft.com/office/drawing/2014/main" id="{934D65DF-7FC8-4210-8988-A4F265B61422}"/>
              </a:ext>
            </a:extLst>
          </p:cNvPr>
          <p:cNvSpPr txBox="1"/>
          <p:nvPr/>
        </p:nvSpPr>
        <p:spPr>
          <a:xfrm>
            <a:off x="1248720" y="1966104"/>
            <a:ext cx="9724080" cy="382906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评价汽车经济使用寿命的主要指标有年限、行驶里程和使用年限等。</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）年限，是指以汽车从开始投入运行到报废的年数作为使用寿命的量标。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）行驶里程，是指以汽车从开始投入运行到报废期间总的累计行驶里程数作为使用寿命的量标。</a:t>
            </a:r>
            <a:endPar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）使用年限，是将汽车总的行驶里程与年平均行驶里程之比所得的年限作为使用年限</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的量标，计算公式为</a:t>
            </a:r>
            <a:endPar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endParaRPr lang="en-US" altLang="zh-CN">
              <a:solidFill>
                <a:prstClr val="black">
                  <a:lumMod val="75000"/>
                  <a:lumOff val="25000"/>
                </a:prstClr>
              </a:solidFill>
              <a:latin typeface="+mn-ea"/>
            </a:endParaRP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式中，</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T</a:t>
            </a:r>
            <a:r>
              <a:rPr kumimoji="0" lang="en-US" altLang="zh-CN" sz="1800" i="0" u="none" strike="noStrike" kern="1200" cap="none" spc="0" normalizeH="0" baseline="-25000" noProof="0">
                <a:ln>
                  <a:noFill/>
                </a:ln>
                <a:solidFill>
                  <a:prstClr val="black">
                    <a:lumMod val="75000"/>
                    <a:lumOff val="25000"/>
                  </a:prstClr>
                </a:solidFill>
                <a:effectLst/>
                <a:uLnTx/>
                <a:uFillTx/>
                <a:latin typeface="+mn-ea"/>
                <a:cs typeface="+mn-cs"/>
              </a:rPr>
              <a:t>z</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为折算年限，年；</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L</a:t>
            </a:r>
            <a:r>
              <a:rPr kumimoji="0" lang="en-US" altLang="zh-CN" sz="1800" i="0" u="none" strike="noStrike" kern="1200" cap="none" spc="0" normalizeH="0" baseline="-25000" noProof="0">
                <a:ln>
                  <a:noFill/>
                </a:ln>
                <a:solidFill>
                  <a:prstClr val="black">
                    <a:lumMod val="75000"/>
                    <a:lumOff val="25000"/>
                  </a:prstClr>
                </a:solidFill>
                <a:effectLst/>
                <a:uLnTx/>
                <a:uFillTx/>
                <a:latin typeface="+mn-ea"/>
                <a:cs typeface="+mn-cs"/>
              </a:rPr>
              <a:t>c</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为总的累计行驶里程，</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km</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L</a:t>
            </a:r>
            <a:r>
              <a:rPr kumimoji="0" lang="en-US" altLang="zh-CN" sz="1800" i="0" u="none" strike="noStrike" kern="1200" cap="none" spc="0" normalizeH="0" baseline="-25000" noProof="0">
                <a:ln>
                  <a:noFill/>
                </a:ln>
                <a:solidFill>
                  <a:prstClr val="black">
                    <a:lumMod val="75000"/>
                    <a:lumOff val="25000"/>
                  </a:prstClr>
                </a:solidFill>
                <a:effectLst/>
                <a:uLnTx/>
                <a:uFillTx/>
                <a:latin typeface="+mn-ea"/>
                <a:cs typeface="+mn-cs"/>
              </a:rPr>
              <a:t>n</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 </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为年平均行驶里程，</a:t>
            </a:r>
            <a:r>
              <a:rPr kumimoji="0" lang="en-US" altLang="zh-CN" sz="1800" i="0" u="none" strike="noStrike" kern="1200" cap="none" spc="0" normalizeH="0" baseline="0" noProof="0">
                <a:ln>
                  <a:noFill/>
                </a:ln>
                <a:solidFill>
                  <a:prstClr val="black">
                    <a:lumMod val="75000"/>
                    <a:lumOff val="25000"/>
                  </a:prstClr>
                </a:solidFill>
                <a:effectLst/>
                <a:uLnTx/>
                <a:uFillTx/>
                <a:latin typeface="+mn-ea"/>
                <a:cs typeface="+mn-cs"/>
              </a:rPr>
              <a:t>km/ </a:t>
            </a:r>
            <a:r>
              <a:rPr kumimoji="0" lang="zh-CN" altLang="en-US" sz="1800" i="0" u="none" strike="noStrike" kern="1200" cap="none" spc="0" normalizeH="0" baseline="0" noProof="0">
                <a:ln>
                  <a:noFill/>
                </a:ln>
                <a:solidFill>
                  <a:prstClr val="black">
                    <a:lumMod val="75000"/>
                    <a:lumOff val="25000"/>
                  </a:prstClr>
                </a:solidFill>
                <a:effectLst/>
                <a:uLnTx/>
                <a:uFillTx/>
                <a:latin typeface="+mn-ea"/>
                <a:cs typeface="+mn-cs"/>
              </a:rPr>
              <a:t>年。</a:t>
            </a:r>
          </a:p>
        </p:txBody>
      </p:sp>
      <p:pic>
        <p:nvPicPr>
          <p:cNvPr id="3" name="图片 2">
            <a:extLst>
              <a:ext uri="{FF2B5EF4-FFF2-40B4-BE49-F238E27FC236}">
                <a16:creationId xmlns:a16="http://schemas.microsoft.com/office/drawing/2014/main" id="{1AF042B3-F3DB-4918-B278-D776605C7208}"/>
              </a:ext>
            </a:extLst>
          </p:cNvPr>
          <p:cNvPicPr>
            <a:picLocks noChangeAspect="1"/>
          </p:cNvPicPr>
          <p:nvPr/>
        </p:nvPicPr>
        <p:blipFill>
          <a:blip r:embed="rId3"/>
          <a:stretch>
            <a:fillRect/>
          </a:stretch>
        </p:blipFill>
        <p:spPr>
          <a:xfrm>
            <a:off x="5396000" y="4596802"/>
            <a:ext cx="1400000" cy="590476"/>
          </a:xfrm>
          <a:prstGeom prst="rect">
            <a:avLst/>
          </a:prstGeom>
        </p:spPr>
      </p:pic>
      <p:sp>
        <p:nvSpPr>
          <p:cNvPr id="11" name="文本框 10">
            <a:extLst>
              <a:ext uri="{FF2B5EF4-FFF2-40B4-BE49-F238E27FC236}">
                <a16:creationId xmlns:a16="http://schemas.microsoft.com/office/drawing/2014/main" id="{67B0566C-DAB9-47D6-98D2-E7694751E76A}"/>
              </a:ext>
            </a:extLst>
          </p:cNvPr>
          <p:cNvSpPr txBox="1"/>
          <p:nvPr/>
        </p:nvSpPr>
        <p:spPr>
          <a:xfrm>
            <a:off x="1248720" y="1507196"/>
            <a:ext cx="4847280" cy="45890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4</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）汽车经济使用寿命常用的评价指标</a:t>
            </a:r>
          </a:p>
        </p:txBody>
      </p:sp>
    </p:spTree>
    <p:extLst>
      <p:ext uri="{BB962C8B-B14F-4D97-AF65-F5344CB8AC3E}">
        <p14:creationId xmlns:p14="http://schemas.microsoft.com/office/powerpoint/2010/main" val="322625921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10" name="文本框 9">
            <a:extLst>
              <a:ext uri="{FF2B5EF4-FFF2-40B4-BE49-F238E27FC236}">
                <a16:creationId xmlns:a16="http://schemas.microsoft.com/office/drawing/2014/main" id="{E5DF2781-9329-4197-AADD-025859D8EBD4}"/>
              </a:ext>
            </a:extLst>
          </p:cNvPr>
          <p:cNvSpPr txBox="1"/>
          <p:nvPr/>
        </p:nvSpPr>
        <p:spPr>
          <a:xfrm>
            <a:off x="1248720" y="1955347"/>
            <a:ext cx="9724080" cy="2613344"/>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在正常使用的过程中，随着年限的增加，其性能就会有所下降，当到达一定期限以后，就必须进行报废处理。如果无限制地延长汽车的使用寿命，就会由于车辆的各个零部件的损耗和车辆作为一个整体的损耗，其动力性和经济性会有大幅度的下降，从而造成燃料或润滑材料的消耗增加，维修频率增加，大量耗费配件材料及工时，使维修费用剧增。同时，这样的汽车也会导致运输效率下降、运输成本增加等方面的问题，严重的会造成严重的尾气公害以及噪声公害，甚至交通事故等致命的危害。</a:t>
            </a:r>
          </a:p>
        </p:txBody>
      </p:sp>
      <p:grpSp>
        <p:nvGrpSpPr>
          <p:cNvPr id="13" name="组合 12">
            <a:extLst>
              <a:ext uri="{FF2B5EF4-FFF2-40B4-BE49-F238E27FC236}">
                <a16:creationId xmlns:a16="http://schemas.microsoft.com/office/drawing/2014/main" id="{A9E23BE4-638D-4FCF-AE13-A3078526B43E}"/>
              </a:ext>
            </a:extLst>
          </p:cNvPr>
          <p:cNvGrpSpPr/>
          <p:nvPr/>
        </p:nvGrpSpPr>
        <p:grpSpPr>
          <a:xfrm>
            <a:off x="1064400" y="1553520"/>
            <a:ext cx="7041959" cy="401827"/>
            <a:chOff x="1086366" y="2108013"/>
            <a:chExt cx="7041959" cy="401827"/>
          </a:xfrm>
          <a:noFill/>
        </p:grpSpPr>
        <p:cxnSp>
          <p:nvCxnSpPr>
            <p:cNvPr id="14" name="直接连接符 13">
              <a:extLst>
                <a:ext uri="{FF2B5EF4-FFF2-40B4-BE49-F238E27FC236}">
                  <a16:creationId xmlns:a16="http://schemas.microsoft.com/office/drawing/2014/main" id="{4BECDCBB-BD25-4CC0-B21C-8882B1DF7249}"/>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03EF60C6-07EC-474C-9AEE-C837F6DECE2E}"/>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2.</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 限制使用寿命的原因</a:t>
              </a:r>
            </a:p>
          </p:txBody>
        </p:sp>
      </p:grpSp>
    </p:spTree>
    <p:extLst>
      <p:ext uri="{BB962C8B-B14F-4D97-AF65-F5344CB8AC3E}">
        <p14:creationId xmlns:p14="http://schemas.microsoft.com/office/powerpoint/2010/main" val="9944899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a:extLst>
              <a:ext uri="{FF2B5EF4-FFF2-40B4-BE49-F238E27FC236}">
                <a16:creationId xmlns:a16="http://schemas.microsoft.com/office/drawing/2014/main" id="{D23F6AD7-4BF0-41CD-B193-1D4F95156F2E}"/>
              </a:ext>
            </a:extLst>
          </p:cNvPr>
          <p:cNvSpPr/>
          <p:nvPr/>
        </p:nvSpPr>
        <p:spPr>
          <a:xfrm>
            <a:off x="0" y="0"/>
            <a:ext cx="6880485" cy="6880485"/>
          </a:xfrm>
          <a:prstGeom prst="rtTriangle">
            <a:avLst/>
          </a:prstGeom>
          <a:blipFill dpi="0" rotWithShape="1">
            <a:blip r:embed="rId2"/>
            <a:srcRect/>
            <a:stretch>
              <a:fillRect l="-85702" t="-596" r="-2286" b="-5178"/>
            </a:stretch>
          </a:blip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5" name="任意多边形 2">
            <a:extLst>
              <a:ext uri="{FF2B5EF4-FFF2-40B4-BE49-F238E27FC236}">
                <a16:creationId xmlns:a16="http://schemas.microsoft.com/office/drawing/2014/main" id="{50EA4B7C-CD1C-4206-8894-32954F8D5FAB}"/>
              </a:ext>
            </a:extLst>
          </p:cNvPr>
          <p:cNvSpPr/>
          <p:nvPr/>
        </p:nvSpPr>
        <p:spPr>
          <a:xfrm rot="5400000" flipV="1">
            <a:off x="675384" y="-15772"/>
            <a:ext cx="4576893" cy="4576893"/>
          </a:xfrm>
          <a:custGeom>
            <a:avLst/>
            <a:gdLst>
              <a:gd name="connsiteX0" fmla="*/ 0 w 4343400"/>
              <a:gd name="connsiteY0" fmla="*/ 0 h 4343400"/>
              <a:gd name="connsiteX1" fmla="*/ 4343400 w 4343400"/>
              <a:gd name="connsiteY1" fmla="*/ 4343400 h 4343400"/>
              <a:gd name="connsiteX2" fmla="*/ 3486149 w 4343400"/>
              <a:gd name="connsiteY2" fmla="*/ 4343400 h 4343400"/>
              <a:gd name="connsiteX3" fmla="*/ 0 w 4343400"/>
              <a:gd name="connsiteY3" fmla="*/ 857251 h 4343400"/>
              <a:gd name="connsiteX4" fmla="*/ 0 w 4343400"/>
              <a:gd name="connsiteY4" fmla="*/ 0 h 4343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400" h="4343400">
                <a:moveTo>
                  <a:pt x="0" y="0"/>
                </a:moveTo>
                <a:lnTo>
                  <a:pt x="4343400" y="4343400"/>
                </a:lnTo>
                <a:lnTo>
                  <a:pt x="3486149" y="4343400"/>
                </a:lnTo>
                <a:lnTo>
                  <a:pt x="0" y="857251"/>
                </a:lnTo>
                <a:lnTo>
                  <a:pt x="0" y="0"/>
                </a:lnTo>
                <a:close/>
              </a:path>
            </a:pathLst>
          </a:cu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sp>
        <p:nvSpPr>
          <p:cNvPr id="6" name="直角三角形 5">
            <a:extLst>
              <a:ext uri="{FF2B5EF4-FFF2-40B4-BE49-F238E27FC236}">
                <a16:creationId xmlns:a16="http://schemas.microsoft.com/office/drawing/2014/main" id="{4FCA494D-E658-4F49-8D95-3CC543B2A094}"/>
              </a:ext>
            </a:extLst>
          </p:cNvPr>
          <p:cNvSpPr/>
          <p:nvPr/>
        </p:nvSpPr>
        <p:spPr>
          <a:xfrm rot="2700000" flipV="1">
            <a:off x="9362847" y="5668215"/>
            <a:ext cx="2362507" cy="2362507"/>
          </a:xfrm>
          <a:prstGeom prst="rtTriangle">
            <a:avLst/>
          </a:prstGeom>
          <a:gradFill flip="none" rotWithShape="1">
            <a:gsLst>
              <a:gs pos="0">
                <a:srgbClr val="003473">
                  <a:lumMod val="60000"/>
                  <a:lumOff val="40000"/>
                </a:srgbClr>
              </a:gs>
              <a:gs pos="77000">
                <a:srgbClr val="003473"/>
              </a:gs>
            </a:gsLst>
            <a:path path="circle">
              <a:fillToRect l="100000" b="100000"/>
            </a:path>
            <a:tileRect t="-100000" r="-100000"/>
          </a:gradFill>
          <a:ln>
            <a:noFill/>
          </a:ln>
          <a:effectLst>
            <a:outerShdw blurRad="63500" algn="ctr"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endParaRPr lang="zh-CN" altLang="en-US" sz="4800">
              <a:solidFill>
                <a:prstClr val="white"/>
              </a:solidFill>
              <a:latin typeface="迷你简菱心" panose="02010609000101010101" pitchFamily="49" charset="-122"/>
              <a:ea typeface="迷你简菱心" panose="02010609000101010101" pitchFamily="49" charset="-122"/>
            </a:endParaRPr>
          </a:p>
        </p:txBody>
      </p:sp>
      <p:grpSp>
        <p:nvGrpSpPr>
          <p:cNvPr id="12" name="组合 11">
            <a:extLst>
              <a:ext uri="{FF2B5EF4-FFF2-40B4-BE49-F238E27FC236}">
                <a16:creationId xmlns:a16="http://schemas.microsoft.com/office/drawing/2014/main" id="{FE1D441D-E643-4C8B-9A0B-17235EADD2DC}"/>
              </a:ext>
            </a:extLst>
          </p:cNvPr>
          <p:cNvGrpSpPr/>
          <p:nvPr/>
        </p:nvGrpSpPr>
        <p:grpSpPr>
          <a:xfrm>
            <a:off x="7068904" y="1952285"/>
            <a:ext cx="3262432" cy="2316903"/>
            <a:chOff x="8450029" y="1237910"/>
            <a:chExt cx="3262432" cy="2316903"/>
          </a:xfrm>
        </p:grpSpPr>
        <p:sp>
          <p:nvSpPr>
            <p:cNvPr id="13" name="文本框 12">
              <a:extLst>
                <a:ext uri="{FF2B5EF4-FFF2-40B4-BE49-F238E27FC236}">
                  <a16:creationId xmlns:a16="http://schemas.microsoft.com/office/drawing/2014/main" id="{964D2DBE-AF03-449A-9F82-210E6FAA4C56}"/>
                </a:ext>
              </a:extLst>
            </p:cNvPr>
            <p:cNvSpPr txBox="1"/>
            <p:nvPr/>
          </p:nvSpPr>
          <p:spPr>
            <a:xfrm>
              <a:off x="8450029" y="2539150"/>
              <a:ext cx="3262432" cy="1015663"/>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a:ln>
                    <a:noFill/>
                  </a:ln>
                  <a:solidFill>
                    <a:srgbClr val="044491"/>
                  </a:solidFill>
                  <a:effectLst/>
                  <a:uLnTx/>
                  <a:uFillTx/>
                  <a:latin typeface="方正尚酷简体" panose="03000509000000000000" pitchFamily="65" charset="-122"/>
                  <a:ea typeface="方正尚酷简体" panose="03000509000000000000" pitchFamily="65" charset="-122"/>
                </a:rPr>
                <a:t>感谢聆听</a:t>
              </a:r>
              <a:endParaRPr kumimoji="0" lang="zh-CN" altLang="en-US" sz="6000" b="0" i="0" u="none" strike="noStrike" kern="1200" cap="none" spc="0" normalizeH="0" baseline="0" noProof="0" dirty="0">
                <a:ln>
                  <a:noFill/>
                </a:ln>
                <a:solidFill>
                  <a:srgbClr val="044491"/>
                </a:solidFill>
                <a:effectLst/>
                <a:uLnTx/>
                <a:uFillTx/>
                <a:latin typeface="方正尚酷简体" panose="03000509000000000000" pitchFamily="65" charset="-122"/>
                <a:ea typeface="方正尚酷简体" panose="03000509000000000000" pitchFamily="65" charset="-122"/>
              </a:endParaRPr>
            </a:p>
          </p:txBody>
        </p:sp>
        <p:sp>
          <p:nvSpPr>
            <p:cNvPr id="14" name="文本框 13">
              <a:extLst>
                <a:ext uri="{FF2B5EF4-FFF2-40B4-BE49-F238E27FC236}">
                  <a16:creationId xmlns:a16="http://schemas.microsoft.com/office/drawing/2014/main" id="{1942D9E3-DAC2-4C3B-A336-BB45E1CBD519}"/>
                </a:ext>
              </a:extLst>
            </p:cNvPr>
            <p:cNvSpPr txBox="1"/>
            <p:nvPr/>
          </p:nvSpPr>
          <p:spPr>
            <a:xfrm>
              <a:off x="8509341" y="1237910"/>
              <a:ext cx="3169457" cy="156966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a:ln>
                    <a:noFill/>
                  </a:ln>
                  <a:solidFill>
                    <a:srgbClr val="044491"/>
                  </a:solidFill>
                  <a:effectLst/>
                  <a:uLnTx/>
                  <a:uFillTx/>
                  <a:latin typeface="Agency FB" panose="020B0503020202020204" pitchFamily="34" charset="0"/>
                  <a:ea typeface="微软雅黑"/>
                </a:rPr>
                <a:t>THANKS</a:t>
              </a:r>
              <a:endParaRPr kumimoji="0" lang="zh-CN" altLang="en-US" sz="9600" b="0" i="0" u="none" strike="noStrike" kern="1200" cap="none" spc="0" normalizeH="0" baseline="0" noProof="0" dirty="0">
                <a:ln>
                  <a:noFill/>
                </a:ln>
                <a:solidFill>
                  <a:srgbClr val="044491"/>
                </a:solidFill>
                <a:effectLst/>
                <a:uLnTx/>
                <a:uFillTx/>
                <a:latin typeface="Agency FB" panose="020B0503020202020204" pitchFamily="34" charset="0"/>
                <a:ea typeface="微软雅黑"/>
              </a:endParaRPr>
            </a:p>
          </p:txBody>
        </p:sp>
      </p:grpSp>
    </p:spTree>
    <p:extLst>
      <p:ext uri="{BB962C8B-B14F-4D97-AF65-F5344CB8AC3E}">
        <p14:creationId xmlns:p14="http://schemas.microsoft.com/office/powerpoint/2010/main" val="799533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pic>
        <p:nvPicPr>
          <p:cNvPr id="3" name="图片 2">
            <a:extLst>
              <a:ext uri="{FF2B5EF4-FFF2-40B4-BE49-F238E27FC236}">
                <a16:creationId xmlns:a16="http://schemas.microsoft.com/office/drawing/2014/main" id="{F4BA54DF-FB24-4E35-A666-EB75AB199E7D}"/>
              </a:ext>
            </a:extLst>
          </p:cNvPr>
          <p:cNvPicPr>
            <a:picLocks noChangeAspect="1"/>
          </p:cNvPicPr>
          <p:nvPr/>
        </p:nvPicPr>
        <p:blipFill>
          <a:blip r:embed="rId3"/>
          <a:stretch>
            <a:fillRect/>
          </a:stretch>
        </p:blipFill>
        <p:spPr>
          <a:xfrm>
            <a:off x="2681714" y="1829030"/>
            <a:ext cx="6828571" cy="3676190"/>
          </a:xfrm>
          <a:prstGeom prst="rect">
            <a:avLst/>
          </a:prstGeom>
        </p:spPr>
      </p:pic>
    </p:spTree>
    <p:extLst>
      <p:ext uri="{BB962C8B-B14F-4D97-AF65-F5344CB8AC3E}">
        <p14:creationId xmlns:p14="http://schemas.microsoft.com/office/powerpoint/2010/main" val="517699933"/>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23" name="文本框 22">
            <a:extLst>
              <a:ext uri="{FF2B5EF4-FFF2-40B4-BE49-F238E27FC236}">
                <a16:creationId xmlns:a16="http://schemas.microsoft.com/office/drawing/2014/main" id="{73530791-125D-4000-A309-7816135725E5}"/>
              </a:ext>
            </a:extLst>
          </p:cNvPr>
          <p:cNvSpPr txBox="1"/>
          <p:nvPr/>
        </p:nvSpPr>
        <p:spPr>
          <a:xfrm>
            <a:off x="1248720" y="2524210"/>
            <a:ext cx="3580455" cy="1705403"/>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商用车是指在设计和技术特性上用于运送乘员和货物的汽车，并且可以牵引挂车，乘用车不包括在内（图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p>
        </p:txBody>
      </p:sp>
      <p:sp>
        <p:nvSpPr>
          <p:cNvPr id="8" name="文本框 7">
            <a:extLst>
              <a:ext uri="{FF2B5EF4-FFF2-40B4-BE49-F238E27FC236}">
                <a16:creationId xmlns:a16="http://schemas.microsoft.com/office/drawing/2014/main" id="{EFC325DA-B1CF-4CBF-9473-30963D0E83E7}"/>
              </a:ext>
            </a:extLst>
          </p:cNvPr>
          <p:cNvSpPr txBox="1"/>
          <p:nvPr/>
        </p:nvSpPr>
        <p:spPr>
          <a:xfrm>
            <a:off x="1248720" y="1882226"/>
            <a:ext cx="4847280" cy="457498"/>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en-US" altLang="zh-CN" sz="1800" b="1"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1" i="0" u="none" strike="noStrike" kern="1200" cap="none" spc="0" normalizeH="0" baseline="0" noProof="0">
                <a:ln>
                  <a:noFill/>
                </a:ln>
                <a:solidFill>
                  <a:prstClr val="black">
                    <a:lumMod val="75000"/>
                    <a:lumOff val="25000"/>
                  </a:prstClr>
                </a:solidFill>
                <a:effectLst/>
                <a:uLnTx/>
                <a:uFillTx/>
                <a:latin typeface="+mn-ea"/>
                <a:cs typeface="+mn-cs"/>
              </a:rPr>
              <a:t>）商用车</a:t>
            </a:r>
          </a:p>
        </p:txBody>
      </p:sp>
      <p:pic>
        <p:nvPicPr>
          <p:cNvPr id="3" name="图片 2">
            <a:extLst>
              <a:ext uri="{FF2B5EF4-FFF2-40B4-BE49-F238E27FC236}">
                <a16:creationId xmlns:a16="http://schemas.microsoft.com/office/drawing/2014/main" id="{0E73B793-17A7-4D50-BCC7-C0CF8C53AB7F}"/>
              </a:ext>
            </a:extLst>
          </p:cNvPr>
          <p:cNvPicPr>
            <a:picLocks noChangeAspect="1"/>
          </p:cNvPicPr>
          <p:nvPr/>
        </p:nvPicPr>
        <p:blipFill>
          <a:blip r:embed="rId3"/>
          <a:stretch>
            <a:fillRect/>
          </a:stretch>
        </p:blipFill>
        <p:spPr>
          <a:xfrm>
            <a:off x="5139135" y="2110975"/>
            <a:ext cx="6371429" cy="2904762"/>
          </a:xfrm>
          <a:prstGeom prst="rect">
            <a:avLst/>
          </a:prstGeom>
        </p:spPr>
      </p:pic>
    </p:spTree>
    <p:extLst>
      <p:ext uri="{BB962C8B-B14F-4D97-AF65-F5344CB8AC3E}">
        <p14:creationId xmlns:p14="http://schemas.microsoft.com/office/powerpoint/2010/main" val="3938430137"/>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sp>
        <p:nvSpPr>
          <p:cNvPr id="6" name="文本框 5">
            <a:extLst>
              <a:ext uri="{FF2B5EF4-FFF2-40B4-BE49-F238E27FC236}">
                <a16:creationId xmlns:a16="http://schemas.microsoft.com/office/drawing/2014/main" id="{862D943E-1140-4205-BA32-DA794A572A1C}"/>
              </a:ext>
            </a:extLst>
          </p:cNvPr>
          <p:cNvSpPr txBox="1"/>
          <p:nvPr/>
        </p:nvSpPr>
        <p:spPr>
          <a:xfrm>
            <a:off x="1248720" y="1920326"/>
            <a:ext cx="9724080" cy="2767232"/>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）客车：在设计和技术特性上用于载运乘客及其随身行李的商用车辆，包括驾驶员座位在内座位数超过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9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座。客车有单层的或双层的，也可牵引一辆挂车。客车分为小型客车、城市客车、长途客车、旅游客车、铰接客车、无轨电车、越野客车和专用客车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8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类。</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2</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）半挂牵引车：装备有特殊装置用于牵引半挂车的商用车辆。</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3</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）货车：一种主要为载运货物而设计和装备的商用车辆，可牵引一辆挂车。货车分为普通货车、多用途货车、全挂牵引车、越野货车、专用作业车、专用货车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6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种类型。</a:t>
            </a:r>
          </a:p>
        </p:txBody>
      </p:sp>
    </p:spTree>
    <p:extLst>
      <p:ext uri="{BB962C8B-B14F-4D97-AF65-F5344CB8AC3E}">
        <p14:creationId xmlns:p14="http://schemas.microsoft.com/office/powerpoint/2010/main" val="1872027792"/>
      </p:ext>
    </p:extLst>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74526" y="321818"/>
            <a:ext cx="5824030" cy="523220"/>
          </a:xfrm>
          <a:prstGeom prst="rect">
            <a:avLst/>
          </a:prstGeom>
          <a:noFill/>
        </p:spPr>
        <p:txBody>
          <a:bodyPr wrap="none" rtlCol="0">
            <a:spAutoFit/>
          </a:bodyPr>
          <a:lstStyle/>
          <a:p>
            <a:r>
              <a:rPr lang="zh-CN" altLang="en-US" sz="2800">
                <a:solidFill>
                  <a:srgbClr val="044491"/>
                </a:solidFill>
                <a:latin typeface="+mj-ea"/>
                <a:ea typeface="+mj-ea"/>
              </a:rPr>
              <a:t>单元 </a:t>
            </a:r>
            <a:r>
              <a:rPr lang="en-US" altLang="zh-CN" sz="2800">
                <a:solidFill>
                  <a:srgbClr val="044491"/>
                </a:solidFill>
                <a:latin typeface="+mj-ea"/>
                <a:ea typeface="+mj-ea"/>
              </a:rPr>
              <a:t>1.1</a:t>
            </a:r>
            <a:r>
              <a:rPr lang="zh-CN" altLang="en-US" sz="2800">
                <a:solidFill>
                  <a:srgbClr val="044491"/>
                </a:solidFill>
                <a:latin typeface="+mj-ea"/>
                <a:ea typeface="+mj-ea"/>
              </a:rPr>
              <a:t>　汽车参数与性能指标识读</a:t>
            </a:r>
            <a:endParaRPr lang="zh-CN" altLang="en-US" sz="2800" dirty="0">
              <a:solidFill>
                <a:srgbClr val="044491"/>
              </a:solidFill>
              <a:latin typeface="+mj-ea"/>
              <a:ea typeface="+mj-ea"/>
            </a:endParaRPr>
          </a:p>
        </p:txBody>
      </p:sp>
      <p:grpSp>
        <p:nvGrpSpPr>
          <p:cNvPr id="19" name="组合 18">
            <a:extLst>
              <a:ext uri="{FF2B5EF4-FFF2-40B4-BE49-F238E27FC236}">
                <a16:creationId xmlns:a16="http://schemas.microsoft.com/office/drawing/2014/main" id="{C4E457B6-9096-45DA-8FF6-413D1A744137}"/>
              </a:ext>
            </a:extLst>
          </p:cNvPr>
          <p:cNvGrpSpPr/>
          <p:nvPr/>
        </p:nvGrpSpPr>
        <p:grpSpPr>
          <a:xfrm>
            <a:off x="1064400" y="1919658"/>
            <a:ext cx="7041959" cy="401827"/>
            <a:chOff x="1086366" y="2108013"/>
            <a:chExt cx="7041959" cy="401827"/>
          </a:xfrm>
          <a:noFill/>
        </p:grpSpPr>
        <p:cxnSp>
          <p:nvCxnSpPr>
            <p:cNvPr id="20" name="直接连接符 19">
              <a:extLst>
                <a:ext uri="{FF2B5EF4-FFF2-40B4-BE49-F238E27FC236}">
                  <a16:creationId xmlns:a16="http://schemas.microsoft.com/office/drawing/2014/main" id="{EC3062AD-A497-485B-8DC1-8867DE4C136C}"/>
                </a:ext>
              </a:extLst>
            </p:cNvPr>
            <p:cNvCxnSpPr/>
            <p:nvPr/>
          </p:nvCxnSpPr>
          <p:spPr>
            <a:xfrm>
              <a:off x="1167544" y="2509840"/>
              <a:ext cx="2512088" cy="0"/>
            </a:xfrm>
            <a:prstGeom prst="line">
              <a:avLst/>
            </a:prstGeom>
            <a:grpFill/>
            <a:ln w="15875">
              <a:solidFill>
                <a:srgbClr val="04449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id="{05035AD2-97BB-4810-9EA6-F5E102517B2C}"/>
                </a:ext>
              </a:extLst>
            </p:cNvPr>
            <p:cNvSpPr txBox="1"/>
            <p:nvPr/>
          </p:nvSpPr>
          <p:spPr>
            <a:xfrm>
              <a:off x="1086366" y="2108013"/>
              <a:ext cx="7041959" cy="400110"/>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44491"/>
                  </a:solidFill>
                  <a:effectLst/>
                  <a:uLnTx/>
                  <a:uFillTx/>
                  <a:latin typeface="微软雅黑"/>
                  <a:ea typeface="微软雅黑"/>
                  <a:cs typeface="+mn-cs"/>
                </a:rPr>
                <a:t>3.</a:t>
              </a:r>
              <a:r>
                <a:rPr lang="zh-CN" altLang="en-US" sz="2000" b="1">
                  <a:solidFill>
                    <a:srgbClr val="044491"/>
                  </a:solidFill>
                  <a:latin typeface="微软雅黑"/>
                  <a:ea typeface="微软雅黑"/>
                </a:rPr>
                <a:t> </a:t>
              </a:r>
              <a:r>
                <a:rPr kumimoji="0" lang="zh-CN" altLang="en-US" sz="2000" b="1" i="0" u="none" strike="noStrike" kern="1200" cap="none" spc="0" normalizeH="0" baseline="0" noProof="0">
                  <a:ln>
                    <a:noFill/>
                  </a:ln>
                  <a:solidFill>
                    <a:srgbClr val="044491"/>
                  </a:solidFill>
                  <a:effectLst/>
                  <a:uLnTx/>
                  <a:uFillTx/>
                  <a:latin typeface="微软雅黑"/>
                  <a:ea typeface="微软雅黑"/>
                  <a:cs typeface="+mn-cs"/>
                </a:rPr>
                <a:t>按机动车辆及挂车分类</a:t>
              </a:r>
            </a:p>
          </p:txBody>
        </p:sp>
      </p:grpSp>
      <p:sp>
        <p:nvSpPr>
          <p:cNvPr id="23" name="文本框 22">
            <a:extLst>
              <a:ext uri="{FF2B5EF4-FFF2-40B4-BE49-F238E27FC236}">
                <a16:creationId xmlns:a16="http://schemas.microsoft.com/office/drawing/2014/main" id="{73530791-125D-4000-A309-7816135725E5}"/>
              </a:ext>
            </a:extLst>
          </p:cNvPr>
          <p:cNvSpPr txBox="1"/>
          <p:nvPr/>
        </p:nvSpPr>
        <p:spPr>
          <a:xfrm>
            <a:off x="1248720" y="2548976"/>
            <a:ext cx="9724080" cy="2197846"/>
          </a:xfrm>
          <a:prstGeom prst="rect">
            <a:avLst/>
          </a:prstGeom>
          <a:noFill/>
        </p:spPr>
        <p:txBody>
          <a:bodyPr wrap="square">
            <a:spAutoFit/>
          </a:bodyPr>
          <a:lstStyle/>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机动车辆及挂车分类</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GB/T 15089—2001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）主要用于型式认证，是型式认证各技术法规适用范围的依据；国家标准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汽车和挂车类型的术语和定义</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GB/T 3730.1—2001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）是通用性分类，适用于一般概念、统计、牌照、保险、政府政策和管理的依据。</a:t>
            </a:r>
          </a:p>
          <a:p>
            <a:pPr marL="0" marR="0" lvl="0" indent="457200" algn="just" defTabSz="914400" rtl="0" eaLnBrk="1" fontAlgn="auto" latinLnBrk="0" hangingPunct="1">
              <a:lnSpc>
                <a:spcPct val="150000"/>
              </a:lnSpc>
              <a:spcBef>
                <a:spcPts val="600"/>
              </a:spcBef>
              <a:spcAft>
                <a:spcPts val="0"/>
              </a:spcAft>
              <a:buClrTx/>
              <a:buSzTx/>
              <a:buFontTx/>
              <a:buNone/>
              <a:tabLst/>
              <a:defRPr/>
            </a:pP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国家标准</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机动车辆及挂车分类</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GB/T 15089—2001</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）中将机动车辆和挂车分为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L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类、</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M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类、</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N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类、</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O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类和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G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类，适用于道路上使用的汽车、挂车及摩托车，如表 </a:t>
            </a:r>
            <a:r>
              <a:rPr kumimoji="0" lang="en-US" altLang="zh-CN" sz="1800" b="0" i="0" u="none" strike="noStrike" kern="1200" cap="none" spc="0" normalizeH="0" baseline="0" noProof="0">
                <a:ln>
                  <a:noFill/>
                </a:ln>
                <a:solidFill>
                  <a:prstClr val="black">
                    <a:lumMod val="75000"/>
                    <a:lumOff val="25000"/>
                  </a:prstClr>
                </a:solidFill>
                <a:effectLst/>
                <a:uLnTx/>
                <a:uFillTx/>
                <a:latin typeface="+mn-ea"/>
                <a:cs typeface="+mn-cs"/>
              </a:rPr>
              <a:t>1-1-1 </a:t>
            </a:r>
            <a:r>
              <a:rPr kumimoji="0" lang="zh-CN" altLang="en-US" sz="1800" b="0" i="0" u="none" strike="noStrike" kern="1200" cap="none" spc="0" normalizeH="0" baseline="0" noProof="0">
                <a:ln>
                  <a:noFill/>
                </a:ln>
                <a:solidFill>
                  <a:prstClr val="black">
                    <a:lumMod val="75000"/>
                    <a:lumOff val="25000"/>
                  </a:prstClr>
                </a:solidFill>
                <a:effectLst/>
                <a:uLnTx/>
                <a:uFillTx/>
                <a:latin typeface="+mn-ea"/>
                <a:cs typeface="+mn-cs"/>
              </a:rPr>
              <a:t>所示。</a:t>
            </a:r>
          </a:p>
        </p:txBody>
      </p:sp>
    </p:spTree>
    <p:extLst>
      <p:ext uri="{BB962C8B-B14F-4D97-AF65-F5344CB8AC3E}">
        <p14:creationId xmlns:p14="http://schemas.microsoft.com/office/powerpoint/2010/main" val="7875089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Bahnschrift SemiBold"/>
        <a:ea typeface="微软雅黑"/>
        <a:cs typeface=""/>
      </a:majorFont>
      <a:minorFont>
        <a:latin typeface="Bahnschrift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TotalTime>
  <Words>5393</Words>
  <Application>Microsoft Office PowerPoint</Application>
  <PresentationFormat>宽屏</PresentationFormat>
  <Paragraphs>282</Paragraphs>
  <Slides>52</Slides>
  <Notes>49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52</vt:i4>
      </vt:variant>
    </vt:vector>
  </HeadingPairs>
  <TitlesOfParts>
    <vt:vector size="61" baseType="lpstr">
      <vt:lpstr>等线</vt:lpstr>
      <vt:lpstr>方正尚酷简体</vt:lpstr>
      <vt:lpstr>迷你简菱心</vt:lpstr>
      <vt:lpstr>微软雅黑</vt:lpstr>
      <vt:lpstr>Agency FB</vt:lpstr>
      <vt:lpstr>Arial</vt:lpstr>
      <vt:lpstr>Bahnschrift Light</vt:lpstr>
      <vt:lpstr>Bahnschrift SemiBold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思越-设计1</dc:creator>
  <cp:lastModifiedBy>思越-设计1</cp:lastModifiedBy>
  <cp:revision>28</cp:revision>
  <dcterms:created xsi:type="dcterms:W3CDTF">2021-12-17T03:11:56Z</dcterms:created>
  <dcterms:modified xsi:type="dcterms:W3CDTF">2021-12-17T05:56:50Z</dcterms:modified>
</cp:coreProperties>
</file>